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24" r:id="rId1"/>
  </p:sldMasterIdLst>
  <p:notesMasterIdLst>
    <p:notesMasterId r:id="rId19"/>
  </p:notesMasterIdLst>
  <p:sldIdLst>
    <p:sldId id="256" r:id="rId2"/>
    <p:sldId id="257" r:id="rId3"/>
    <p:sldId id="258" r:id="rId4"/>
    <p:sldId id="259" r:id="rId5"/>
    <p:sldId id="260" r:id="rId6"/>
    <p:sldId id="261" r:id="rId7"/>
    <p:sldId id="262" r:id="rId8"/>
    <p:sldId id="263" r:id="rId9"/>
    <p:sldId id="266" r:id="rId10"/>
    <p:sldId id="274" r:id="rId11"/>
    <p:sldId id="268" r:id="rId12"/>
    <p:sldId id="269" r:id="rId13"/>
    <p:sldId id="270" r:id="rId14"/>
    <p:sldId id="271" r:id="rId15"/>
    <p:sldId id="272" r:id="rId16"/>
    <p:sldId id="273" r:id="rId17"/>
    <p:sldId id="265" r:id="rId18"/>
  </p:sldIdLst>
  <p:sldSz cx="14630400" cy="8229600"/>
  <p:notesSz cx="8229600" cy="14630400"/>
  <p:embeddedFontLst>
    <p:embeddedFont>
      <p:font typeface="Alice" pitchFamily="2" charset="0"/>
      <p:regular r:id="rId20"/>
    </p:embeddedFont>
    <p:embeddedFont>
      <p:font typeface="Calibri" panose="020F0502020204030204" pitchFamily="34" charset="0"/>
      <p:regular r:id="rId21"/>
      <p:bold r:id="rId22"/>
      <p:italic r:id="rId23"/>
      <p:boldItalic r:id="rId24"/>
    </p:embeddedFont>
    <p:embeddedFont>
      <p:font typeface="Lora" pitchFamily="2" charset="0"/>
      <p:regular r:id="rId25"/>
      <p:bold r:id="rId26"/>
      <p:italic r:id="rId27"/>
      <p:boldItalic r:id="rId28"/>
    </p:embeddedFont>
    <p:embeddedFont>
      <p:font typeface="Trebuchet MS" panose="020B0603020202020204" pitchFamily="34" charset="0"/>
      <p:regular r:id="rId29"/>
      <p:bold r:id="rId30"/>
      <p:italic r:id="rId31"/>
      <p:boldItalic r:id="rId32"/>
    </p:embeddedFont>
    <p:embeddedFont>
      <p:font typeface="Wingdings 3" pitchFamily="2" charset="2"/>
      <p:regular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2" d="100"/>
          <a:sy n="52" d="100"/>
        </p:scale>
        <p:origin x="-1445" y="-643"/>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7.fntdata" /><Relationship Id="rId3" Type="http://schemas.openxmlformats.org/officeDocument/2006/relationships/slide" Target="slides/slide2.xml" /><Relationship Id="rId21" Type="http://schemas.openxmlformats.org/officeDocument/2006/relationships/font" Target="fonts/font2.fntdata"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6.fntdata" /><Relationship Id="rId33" Type="http://schemas.openxmlformats.org/officeDocument/2006/relationships/font" Target="fonts/font14.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1.fntdata" /><Relationship Id="rId29" Type="http://schemas.openxmlformats.org/officeDocument/2006/relationships/font" Target="fonts/font10.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5.fntdata" /><Relationship Id="rId32" Type="http://schemas.openxmlformats.org/officeDocument/2006/relationships/font" Target="fonts/font13.fntdata"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4.fntdata" /><Relationship Id="rId28" Type="http://schemas.openxmlformats.org/officeDocument/2006/relationships/font" Target="fonts/font9.fntdata"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notesMaster" Target="notesMasters/notesMaster1.xml" /><Relationship Id="rId31" Type="http://schemas.openxmlformats.org/officeDocument/2006/relationships/font" Target="fonts/font1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3.fntdata" /><Relationship Id="rId27" Type="http://schemas.openxmlformats.org/officeDocument/2006/relationships/font" Target="fonts/font8.fntdata" /><Relationship Id="rId30" Type="http://schemas.openxmlformats.org/officeDocument/2006/relationships/font" Target="fonts/font11.fntdata" /><Relationship Id="rId35"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990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82120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330809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28651863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86732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55551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8244133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8805641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841202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222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11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87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4894458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425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2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037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038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741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764368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05146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640586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257238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078079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554653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303804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C764DE79-268F-4C1A-8933-263129D2AF90}" type="datetimeFigureOut">
              <a:rPr lang="en-US" smtClean="0"/>
              <a:t>9/29/2024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40857739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7.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8.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19.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0.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21.xml" /></Relationships>
</file>

<file path=ppt/slides/_rels/slide6.xml.rels><?xml version="1.0" encoding="UTF-8" standalone="yes"?>
<Relationships xmlns="http://schemas.openxmlformats.org/package/2006/relationships"><Relationship Id="rId8" Type="http://schemas.openxmlformats.org/officeDocument/2006/relationships/image" Target="../media/image10.png" /><Relationship Id="rId3" Type="http://schemas.openxmlformats.org/officeDocument/2006/relationships/image" Target="../media/image5.png" /><Relationship Id="rId7" Type="http://schemas.openxmlformats.org/officeDocument/2006/relationships/image" Target="../media/image9.png" /><Relationship Id="rId2" Type="http://schemas.openxmlformats.org/officeDocument/2006/relationships/notesSlide" Target="../notesSlides/notesSlide6.xml" /><Relationship Id="rId1" Type="http://schemas.openxmlformats.org/officeDocument/2006/relationships/slideLayout" Target="../slideLayouts/slideLayout22.xml" /><Relationship Id="rId6" Type="http://schemas.openxmlformats.org/officeDocument/2006/relationships/image" Target="../media/image8.png" /><Relationship Id="rId5" Type="http://schemas.openxmlformats.org/officeDocument/2006/relationships/image" Target="../media/image7.png" /><Relationship Id="rId4" Type="http://schemas.openxmlformats.org/officeDocument/2006/relationships/image" Target="../media/image6.png" /></Relationships>
</file>

<file path=ppt/slides/_rels/slide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7.xml" /><Relationship Id="rId1" Type="http://schemas.openxmlformats.org/officeDocument/2006/relationships/slideLayout" Target="../slideLayouts/slideLayout23.xml" /></Relationships>
</file>

<file path=ppt/slides/_rels/slide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8.xml" /><Relationship Id="rId1" Type="http://schemas.openxmlformats.org/officeDocument/2006/relationships/slideLayout" Target="../slideLayouts/slideLayout24.xml" /><Relationship Id="rId4" Type="http://schemas.openxmlformats.org/officeDocument/2006/relationships/image" Target="../media/image13.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Text 0"/>
          <p:cNvSpPr/>
          <p:nvPr/>
        </p:nvSpPr>
        <p:spPr>
          <a:xfrm>
            <a:off x="393741" y="2829997"/>
            <a:ext cx="8064460" cy="1956435"/>
          </a:xfrm>
          <a:prstGeom prst="rect">
            <a:avLst/>
          </a:prstGeom>
          <a:noFill/>
          <a:ln/>
        </p:spPr>
        <p:txBody>
          <a:bodyPr wrap="square" lIns="0" tIns="0" rIns="0" bIns="0" rtlCol="0" anchor="t"/>
          <a:lstStyle/>
          <a:p>
            <a:pPr marL="0" indent="0">
              <a:lnSpc>
                <a:spcPts val="7700"/>
              </a:lnSpc>
              <a:buNone/>
            </a:pPr>
            <a:r>
              <a:rPr lang="en-US" sz="6150" dirty="0">
                <a:solidFill>
                  <a:srgbClr val="233E32"/>
                </a:solidFill>
                <a:latin typeface="Alice" pitchFamily="34" charset="0"/>
                <a:ea typeface="Alice" pitchFamily="34" charset="-122"/>
                <a:cs typeface="Alice" pitchFamily="34" charset="-120"/>
              </a:rPr>
              <a:t>Project Scheduling Assistant POC</a:t>
            </a:r>
            <a:endParaRPr lang="en-US" sz="6150" dirty="0"/>
          </a:p>
        </p:txBody>
      </p:sp>
      <p:sp>
        <p:nvSpPr>
          <p:cNvPr id="6" name="Shape 2"/>
          <p:cNvSpPr/>
          <p:nvPr/>
        </p:nvSpPr>
        <p:spPr>
          <a:xfrm>
            <a:off x="793790" y="5572006"/>
            <a:ext cx="362903" cy="362903"/>
          </a:xfrm>
          <a:prstGeom prst="roundRect">
            <a:avLst>
              <a:gd name="adj" fmla="val 25194296"/>
            </a:avLst>
          </a:prstGeom>
          <a:noFill/>
          <a:ln w="7620">
            <a:solidFill>
              <a:srgbClr val="FFFFFF"/>
            </a:solidFill>
            <a:prstDash val="solid"/>
          </a:ln>
        </p:spPr>
      </p:sp>
      <p:sp>
        <p:nvSpPr>
          <p:cNvPr id="8" name="Text 3"/>
          <p:cNvSpPr/>
          <p:nvPr/>
        </p:nvSpPr>
        <p:spPr>
          <a:xfrm>
            <a:off x="1270040" y="5555099"/>
            <a:ext cx="1801416"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9" name="TextBox 8">
            <a:extLst>
              <a:ext uri="{FF2B5EF4-FFF2-40B4-BE49-F238E27FC236}">
                <a16:creationId xmlns:a16="http://schemas.microsoft.com/office/drawing/2014/main" id="{45F4840B-784B-A719-C124-73D8E34DDA22}"/>
              </a:ext>
            </a:extLst>
          </p:cNvPr>
          <p:cNvSpPr txBox="1"/>
          <p:nvPr/>
        </p:nvSpPr>
        <p:spPr>
          <a:xfrm>
            <a:off x="473337" y="560295"/>
            <a:ext cx="6841863" cy="1077218"/>
          </a:xfrm>
          <a:prstGeom prst="rect">
            <a:avLst/>
          </a:prstGeom>
          <a:noFill/>
        </p:spPr>
        <p:txBody>
          <a:bodyPr wrap="square" rtlCol="0">
            <a:spAutoFit/>
          </a:bodyPr>
          <a:lstStyle/>
          <a:p>
            <a:r>
              <a:rPr lang="en-GB" sz="3200" dirty="0"/>
              <a:t>BALLARI INSTITUTE OF TECHNOLOGY AND MANAGEMENT</a:t>
            </a:r>
            <a:endParaRPr lang="en-IN" sz="3200" dirty="0"/>
          </a:p>
        </p:txBody>
      </p:sp>
      <p:pic>
        <p:nvPicPr>
          <p:cNvPr id="5" name="Picture 4">
            <a:extLst>
              <a:ext uri="{FF2B5EF4-FFF2-40B4-BE49-F238E27FC236}">
                <a16:creationId xmlns:a16="http://schemas.microsoft.com/office/drawing/2014/main" id="{232497FF-8B65-BD7E-AF12-BC1E901288E5}"/>
              </a:ext>
            </a:extLst>
          </p:cNvPr>
          <p:cNvPicPr>
            <a:picLocks noChangeAspect="1"/>
          </p:cNvPicPr>
          <p:nvPr/>
        </p:nvPicPr>
        <p:blipFill>
          <a:blip r:embed="rId3"/>
          <a:stretch>
            <a:fillRect/>
          </a:stretch>
        </p:blipFill>
        <p:spPr>
          <a:xfrm>
            <a:off x="8730851" y="109578"/>
            <a:ext cx="2697032" cy="1348516"/>
          </a:xfrm>
          <a:prstGeom prst="rect">
            <a:avLst/>
          </a:prstGeom>
        </p:spPr>
      </p:pic>
      <p:sp>
        <p:nvSpPr>
          <p:cNvPr id="7" name="TextBox 6">
            <a:extLst>
              <a:ext uri="{FF2B5EF4-FFF2-40B4-BE49-F238E27FC236}">
                <a16:creationId xmlns:a16="http://schemas.microsoft.com/office/drawing/2014/main" id="{AC98E592-3A6C-CAFF-6C58-AAABA4F24E89}"/>
              </a:ext>
            </a:extLst>
          </p:cNvPr>
          <p:cNvSpPr txBox="1"/>
          <p:nvPr/>
        </p:nvSpPr>
        <p:spPr>
          <a:xfrm>
            <a:off x="4914900" y="7467600"/>
            <a:ext cx="5902321" cy="523220"/>
          </a:xfrm>
          <a:prstGeom prst="rect">
            <a:avLst/>
          </a:prstGeom>
          <a:noFill/>
        </p:spPr>
        <p:txBody>
          <a:bodyPr wrap="none" rtlCol="0">
            <a:spAutoFit/>
          </a:bodyPr>
          <a:lstStyle/>
          <a:p>
            <a:r>
              <a:rPr lang="en-GB" sz="2800" dirty="0"/>
              <a:t>GUIDED BY : </a:t>
            </a:r>
            <a:r>
              <a:rPr lang="en-GB" sz="2800" dirty="0" err="1"/>
              <a:t>Mr.KADAVATI</a:t>
            </a:r>
            <a:r>
              <a:rPr lang="en-GB" sz="2800" dirty="0"/>
              <a:t> MANOHAR</a:t>
            </a:r>
            <a:endParaRPr lang="en-IN" sz="2800" dirty="0"/>
          </a:p>
        </p:txBody>
      </p:sp>
      <p:sp>
        <p:nvSpPr>
          <p:cNvPr id="10" name="TextBox 9">
            <a:extLst>
              <a:ext uri="{FF2B5EF4-FFF2-40B4-BE49-F238E27FC236}">
                <a16:creationId xmlns:a16="http://schemas.microsoft.com/office/drawing/2014/main" id="{E30B3A41-09F5-0DE4-7C41-8C857AAD23A0}"/>
              </a:ext>
            </a:extLst>
          </p:cNvPr>
          <p:cNvSpPr txBox="1"/>
          <p:nvPr/>
        </p:nvSpPr>
        <p:spPr>
          <a:xfrm>
            <a:off x="793790" y="5572006"/>
            <a:ext cx="4467890" cy="1384995"/>
          </a:xfrm>
          <a:prstGeom prst="rect">
            <a:avLst/>
          </a:prstGeom>
          <a:noFill/>
        </p:spPr>
        <p:txBody>
          <a:bodyPr wrap="none" rtlCol="0">
            <a:spAutoFit/>
          </a:bodyPr>
          <a:lstStyle/>
          <a:p>
            <a:r>
              <a:rPr lang="en-GB" sz="2800" dirty="0"/>
              <a:t>-&gt;MOHAMMED IRFAN</a:t>
            </a:r>
          </a:p>
          <a:p>
            <a:r>
              <a:rPr lang="en-GB" sz="2800" dirty="0"/>
              <a:t>-&gt;MOHAMMED MUSADDIQ.K</a:t>
            </a:r>
          </a:p>
          <a:p>
            <a:r>
              <a:rPr lang="en-GB" sz="2800" dirty="0"/>
              <a:t>-&gt;SIDDARTH SHASTRI</a:t>
            </a:r>
            <a:endParaRPr lang="en-IN" sz="2800" dirty="0"/>
          </a:p>
        </p:txBody>
      </p:sp>
      <p:sp>
        <p:nvSpPr>
          <p:cNvPr id="12" name="TextBox 11">
            <a:extLst>
              <a:ext uri="{FF2B5EF4-FFF2-40B4-BE49-F238E27FC236}">
                <a16:creationId xmlns:a16="http://schemas.microsoft.com/office/drawing/2014/main" id="{4E99247C-3A24-71FE-B2F5-DE34F3CC7691}"/>
              </a:ext>
            </a:extLst>
          </p:cNvPr>
          <p:cNvSpPr txBox="1"/>
          <p:nvPr/>
        </p:nvSpPr>
        <p:spPr>
          <a:xfrm>
            <a:off x="4959272" y="7111706"/>
            <a:ext cx="4615034" cy="461665"/>
          </a:xfrm>
          <a:prstGeom prst="rect">
            <a:avLst/>
          </a:prstGeom>
          <a:noFill/>
        </p:spPr>
        <p:txBody>
          <a:bodyPr wrap="square" rtlCol="0">
            <a:spAutoFit/>
          </a:bodyPr>
          <a:lstStyle/>
          <a:p>
            <a:r>
              <a:rPr lang="en-GB" sz="2400" dirty="0"/>
              <a:t>MENTOR : </a:t>
            </a:r>
            <a:r>
              <a:rPr lang="en-GB" sz="2400" dirty="0" err="1"/>
              <a:t>Mrs.NAGA</a:t>
            </a:r>
            <a:r>
              <a:rPr lang="en-GB" sz="2400" dirty="0"/>
              <a:t> PRATYUSHA</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86900-A094-CE83-3A2A-5C0B2C52CC87}"/>
              </a:ext>
            </a:extLst>
          </p:cNvPr>
          <p:cNvSpPr txBox="1"/>
          <p:nvPr/>
        </p:nvSpPr>
        <p:spPr>
          <a:xfrm>
            <a:off x="180618" y="112885"/>
            <a:ext cx="2258888" cy="523220"/>
          </a:xfrm>
          <a:prstGeom prst="rect">
            <a:avLst/>
          </a:prstGeom>
          <a:noFill/>
        </p:spPr>
        <p:txBody>
          <a:bodyPr wrap="none" rtlCol="0">
            <a:spAutoFit/>
          </a:bodyPr>
          <a:lstStyle/>
          <a:p>
            <a:r>
              <a:rPr lang="en-GB" sz="2800" dirty="0"/>
              <a:t>FLOWCHART:</a:t>
            </a:r>
            <a:endParaRPr lang="en-IN" sz="2800" dirty="0"/>
          </a:p>
        </p:txBody>
      </p:sp>
      <p:sp>
        <p:nvSpPr>
          <p:cNvPr id="3" name="Flowchart: Terminator 2">
            <a:extLst>
              <a:ext uri="{FF2B5EF4-FFF2-40B4-BE49-F238E27FC236}">
                <a16:creationId xmlns:a16="http://schemas.microsoft.com/office/drawing/2014/main" id="{52255BF1-312D-3A2A-71FD-FFB3308C1B43}"/>
              </a:ext>
            </a:extLst>
          </p:cNvPr>
          <p:cNvSpPr/>
          <p:nvPr/>
        </p:nvSpPr>
        <p:spPr>
          <a:xfrm>
            <a:off x="2778172" y="636105"/>
            <a:ext cx="1388533" cy="42897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START</a:t>
            </a:r>
            <a:endParaRPr lang="en-IN" dirty="0"/>
          </a:p>
        </p:txBody>
      </p:sp>
      <p:sp>
        <p:nvSpPr>
          <p:cNvPr id="4" name="Arrow: Down 3">
            <a:extLst>
              <a:ext uri="{FF2B5EF4-FFF2-40B4-BE49-F238E27FC236}">
                <a16:creationId xmlns:a16="http://schemas.microsoft.com/office/drawing/2014/main" id="{5295351F-2404-52E7-B2A1-EDB624FCA473}"/>
              </a:ext>
            </a:extLst>
          </p:cNvPr>
          <p:cNvSpPr/>
          <p:nvPr/>
        </p:nvSpPr>
        <p:spPr>
          <a:xfrm>
            <a:off x="3353904" y="1065083"/>
            <a:ext cx="237067" cy="5418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Process 4">
            <a:extLst>
              <a:ext uri="{FF2B5EF4-FFF2-40B4-BE49-F238E27FC236}">
                <a16:creationId xmlns:a16="http://schemas.microsoft.com/office/drawing/2014/main" id="{D09DE6CB-B8EE-970C-4950-A4AE895B2C3F}"/>
              </a:ext>
            </a:extLst>
          </p:cNvPr>
          <p:cNvSpPr/>
          <p:nvPr/>
        </p:nvSpPr>
        <p:spPr>
          <a:xfrm>
            <a:off x="1525104" y="1606950"/>
            <a:ext cx="4131733" cy="158044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a:t>Create Timeline</a:t>
            </a:r>
          </a:p>
          <a:p>
            <a:r>
              <a:rPr lang="en-GB" sz="2000" dirty="0"/>
              <a:t>Input: Timeline ID</a:t>
            </a:r>
          </a:p>
          <a:p>
            <a:r>
              <a:rPr lang="en-GB" sz="2000" dirty="0"/>
              <a:t>Output: New ProjectTimeline created</a:t>
            </a:r>
          </a:p>
          <a:p>
            <a:pPr algn="ctr"/>
            <a:endParaRPr lang="en-IN" dirty="0"/>
          </a:p>
        </p:txBody>
      </p:sp>
      <p:sp>
        <p:nvSpPr>
          <p:cNvPr id="8" name="Arrow: Right 7">
            <a:extLst>
              <a:ext uri="{FF2B5EF4-FFF2-40B4-BE49-F238E27FC236}">
                <a16:creationId xmlns:a16="http://schemas.microsoft.com/office/drawing/2014/main" id="{349FAE57-EEA1-037F-DC21-E692B523F624}"/>
              </a:ext>
            </a:extLst>
          </p:cNvPr>
          <p:cNvSpPr/>
          <p:nvPr/>
        </p:nvSpPr>
        <p:spPr>
          <a:xfrm>
            <a:off x="5656837" y="2250811"/>
            <a:ext cx="733778" cy="2927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Process 8">
            <a:extLst>
              <a:ext uri="{FF2B5EF4-FFF2-40B4-BE49-F238E27FC236}">
                <a16:creationId xmlns:a16="http://schemas.microsoft.com/office/drawing/2014/main" id="{644A04DB-E6BE-38D4-B0CC-202A7F5459CD}"/>
              </a:ext>
            </a:extLst>
          </p:cNvPr>
          <p:cNvSpPr/>
          <p:nvPr/>
        </p:nvSpPr>
        <p:spPr>
          <a:xfrm>
            <a:off x="6390615" y="1622957"/>
            <a:ext cx="4131733" cy="158044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a:t>Add Schedule</a:t>
            </a:r>
          </a:p>
          <a:p>
            <a:r>
              <a:rPr lang="en-GB" sz="2000" dirty="0"/>
              <a:t>Input: Schedule Details</a:t>
            </a:r>
          </a:p>
          <a:p>
            <a:r>
              <a:rPr lang="en-GB" sz="2000" dirty="0"/>
              <a:t>Output: Schedule added to ProjectTimeline</a:t>
            </a:r>
          </a:p>
        </p:txBody>
      </p:sp>
      <p:sp>
        <p:nvSpPr>
          <p:cNvPr id="10" name="Arrow: Down 9">
            <a:extLst>
              <a:ext uri="{FF2B5EF4-FFF2-40B4-BE49-F238E27FC236}">
                <a16:creationId xmlns:a16="http://schemas.microsoft.com/office/drawing/2014/main" id="{10BAFCE5-D9EC-153B-73DF-80BEA7C8CFB8}"/>
              </a:ext>
            </a:extLst>
          </p:cNvPr>
          <p:cNvSpPr/>
          <p:nvPr/>
        </p:nvSpPr>
        <p:spPr>
          <a:xfrm>
            <a:off x="8195733" y="3203402"/>
            <a:ext cx="316089" cy="7281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Process 10">
            <a:extLst>
              <a:ext uri="{FF2B5EF4-FFF2-40B4-BE49-F238E27FC236}">
                <a16:creationId xmlns:a16="http://schemas.microsoft.com/office/drawing/2014/main" id="{AA60CBB3-1F3A-7B39-9FE9-D0C30E0A6A91}"/>
              </a:ext>
            </a:extLst>
          </p:cNvPr>
          <p:cNvSpPr/>
          <p:nvPr/>
        </p:nvSpPr>
        <p:spPr>
          <a:xfrm>
            <a:off x="6390614" y="3937575"/>
            <a:ext cx="4131733" cy="158044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a:t>Adjust Schedule</a:t>
            </a:r>
          </a:p>
          <a:p>
            <a:r>
              <a:rPr lang="en-GB" sz="2000" dirty="0"/>
              <a:t>Input: Schedule ID, New Dates</a:t>
            </a:r>
          </a:p>
          <a:p>
            <a:r>
              <a:rPr lang="en-GB" sz="2000" dirty="0"/>
              <a:t>Output: Schedule adjusted based on dependencies</a:t>
            </a:r>
          </a:p>
        </p:txBody>
      </p:sp>
      <p:sp>
        <p:nvSpPr>
          <p:cNvPr id="12" name="Arrow: Left 11">
            <a:extLst>
              <a:ext uri="{FF2B5EF4-FFF2-40B4-BE49-F238E27FC236}">
                <a16:creationId xmlns:a16="http://schemas.microsoft.com/office/drawing/2014/main" id="{34E330F1-EC3E-CACD-C183-7E93CF1134CE}"/>
              </a:ext>
            </a:extLst>
          </p:cNvPr>
          <p:cNvSpPr/>
          <p:nvPr/>
        </p:nvSpPr>
        <p:spPr>
          <a:xfrm>
            <a:off x="5690704" y="4555066"/>
            <a:ext cx="699912" cy="25964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Process 12">
            <a:extLst>
              <a:ext uri="{FF2B5EF4-FFF2-40B4-BE49-F238E27FC236}">
                <a16:creationId xmlns:a16="http://schemas.microsoft.com/office/drawing/2014/main" id="{31813E05-29C9-8905-2E5B-19CA156798E1}"/>
              </a:ext>
            </a:extLst>
          </p:cNvPr>
          <p:cNvSpPr/>
          <p:nvPr/>
        </p:nvSpPr>
        <p:spPr>
          <a:xfrm>
            <a:off x="1558972" y="3937575"/>
            <a:ext cx="4131732" cy="159645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a:t>View Schedule</a:t>
            </a:r>
          </a:p>
          <a:p>
            <a:r>
              <a:rPr lang="en-GB" sz="2000" dirty="0"/>
              <a:t>Input: Schedule ID</a:t>
            </a:r>
          </a:p>
          <a:p>
            <a:r>
              <a:rPr lang="en-GB" sz="2000" dirty="0"/>
              <a:t>Output: Display schedule details</a:t>
            </a:r>
            <a:endParaRPr lang="en-IN" sz="2000" dirty="0"/>
          </a:p>
        </p:txBody>
      </p:sp>
      <p:sp>
        <p:nvSpPr>
          <p:cNvPr id="14" name="Arrow: Down 13">
            <a:extLst>
              <a:ext uri="{FF2B5EF4-FFF2-40B4-BE49-F238E27FC236}">
                <a16:creationId xmlns:a16="http://schemas.microsoft.com/office/drawing/2014/main" id="{2FDC0BE4-877F-2148-4BB9-50E25624ED6F}"/>
              </a:ext>
            </a:extLst>
          </p:cNvPr>
          <p:cNvSpPr/>
          <p:nvPr/>
        </p:nvSpPr>
        <p:spPr>
          <a:xfrm>
            <a:off x="3405807" y="5540598"/>
            <a:ext cx="237067" cy="5418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Process 14">
            <a:extLst>
              <a:ext uri="{FF2B5EF4-FFF2-40B4-BE49-F238E27FC236}">
                <a16:creationId xmlns:a16="http://schemas.microsoft.com/office/drawing/2014/main" id="{DA329EF8-878D-8850-62C4-4811C6D606AC}"/>
              </a:ext>
            </a:extLst>
          </p:cNvPr>
          <p:cNvSpPr/>
          <p:nvPr/>
        </p:nvSpPr>
        <p:spPr>
          <a:xfrm>
            <a:off x="1558972" y="6098641"/>
            <a:ext cx="4131732" cy="1596452"/>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a:t>Delete Schedule</a:t>
            </a:r>
          </a:p>
          <a:p>
            <a:r>
              <a:rPr lang="en-GB" sz="2000" dirty="0"/>
              <a:t>Input: Schedule ID</a:t>
            </a:r>
          </a:p>
          <a:p>
            <a:r>
              <a:rPr lang="en-GB" sz="2000" dirty="0"/>
              <a:t>Output: Schedule removed</a:t>
            </a:r>
            <a:endParaRPr lang="en-IN" sz="2000" dirty="0"/>
          </a:p>
        </p:txBody>
      </p:sp>
      <p:sp>
        <p:nvSpPr>
          <p:cNvPr id="16" name="Arrow: Right 15">
            <a:extLst>
              <a:ext uri="{FF2B5EF4-FFF2-40B4-BE49-F238E27FC236}">
                <a16:creationId xmlns:a16="http://schemas.microsoft.com/office/drawing/2014/main" id="{24CB4600-6E17-17CC-F878-634111C6D582}"/>
              </a:ext>
            </a:extLst>
          </p:cNvPr>
          <p:cNvSpPr/>
          <p:nvPr/>
        </p:nvSpPr>
        <p:spPr>
          <a:xfrm>
            <a:off x="5690704" y="6665027"/>
            <a:ext cx="732675" cy="3224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Terminator 17">
            <a:extLst>
              <a:ext uri="{FF2B5EF4-FFF2-40B4-BE49-F238E27FC236}">
                <a16:creationId xmlns:a16="http://schemas.microsoft.com/office/drawing/2014/main" id="{877DD589-B1ED-1D71-E00D-140477FEE51B}"/>
              </a:ext>
            </a:extLst>
          </p:cNvPr>
          <p:cNvSpPr/>
          <p:nvPr/>
        </p:nvSpPr>
        <p:spPr>
          <a:xfrm>
            <a:off x="6423379" y="6611756"/>
            <a:ext cx="1388533" cy="428978"/>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t>END</a:t>
            </a:r>
            <a:endParaRPr lang="en-IN" sz="2000" dirty="0"/>
          </a:p>
        </p:txBody>
      </p:sp>
    </p:spTree>
    <p:extLst>
      <p:ext uri="{BB962C8B-B14F-4D97-AF65-F5344CB8AC3E}">
        <p14:creationId xmlns:p14="http://schemas.microsoft.com/office/powerpoint/2010/main" val="141200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4ECBE-F46E-9644-390A-16D169146370}"/>
              </a:ext>
            </a:extLst>
          </p:cNvPr>
          <p:cNvSpPr txBox="1"/>
          <p:nvPr/>
        </p:nvSpPr>
        <p:spPr>
          <a:xfrm>
            <a:off x="171450" y="224790"/>
            <a:ext cx="14211300" cy="7786747"/>
          </a:xfrm>
          <a:prstGeom prst="rect">
            <a:avLst/>
          </a:prstGeom>
          <a:noFill/>
        </p:spPr>
        <p:txBody>
          <a:bodyPr wrap="square" rtlCol="0">
            <a:spAutoFit/>
          </a:bodyPr>
          <a:lstStyle/>
          <a:p>
            <a:r>
              <a:rPr lang="en-IN" sz="2000" dirty="0"/>
              <a:t>class Schedule:   </a:t>
            </a:r>
          </a:p>
          <a:p>
            <a:r>
              <a:rPr lang="en-IN" sz="2000" dirty="0"/>
              <a:t>	 def _</a:t>
            </a:r>
            <a:r>
              <a:rPr lang="en-IN" sz="2000" dirty="0" err="1"/>
              <a:t>init</a:t>
            </a:r>
            <a:r>
              <a:rPr lang="en-IN" sz="2000" dirty="0"/>
              <a:t>_(self, </a:t>
            </a:r>
            <a:r>
              <a:rPr lang="en-IN" sz="2000" dirty="0" err="1"/>
              <a:t>schedule_id</a:t>
            </a:r>
            <a:r>
              <a:rPr lang="en-IN" sz="2000" dirty="0"/>
              <a:t>, </a:t>
            </a:r>
            <a:r>
              <a:rPr lang="en-IN" sz="2000" dirty="0" err="1"/>
              <a:t>project_name</a:t>
            </a:r>
            <a:r>
              <a:rPr lang="en-IN" sz="2000" dirty="0"/>
              <a:t>, </a:t>
            </a:r>
            <a:r>
              <a:rPr lang="en-IN" sz="2000" dirty="0" err="1"/>
              <a:t>start_date</a:t>
            </a:r>
            <a:r>
              <a:rPr lang="en-IN" sz="2000" dirty="0"/>
              <a:t>, </a:t>
            </a:r>
            <a:r>
              <a:rPr lang="en-IN" sz="2000" dirty="0" err="1"/>
              <a:t>end_date</a:t>
            </a:r>
            <a:r>
              <a:rPr lang="en-IN" sz="2000" dirty="0"/>
              <a:t>):       </a:t>
            </a:r>
          </a:p>
          <a:p>
            <a:r>
              <a:rPr lang="en-IN" sz="2000" dirty="0"/>
              <a:t>		</a:t>
            </a:r>
            <a:r>
              <a:rPr lang="en-IN" sz="2000" dirty="0" err="1"/>
              <a:t>self.schedule_id</a:t>
            </a:r>
            <a:r>
              <a:rPr lang="en-IN" sz="2000" dirty="0"/>
              <a:t> = </a:t>
            </a:r>
            <a:r>
              <a:rPr lang="en-IN" sz="2000" dirty="0" err="1"/>
              <a:t>schedule_id</a:t>
            </a:r>
            <a:r>
              <a:rPr lang="en-IN" sz="2000" dirty="0"/>
              <a:t>        </a:t>
            </a:r>
          </a:p>
          <a:p>
            <a:r>
              <a:rPr lang="en-IN" sz="2000" dirty="0"/>
              <a:t>		</a:t>
            </a:r>
            <a:r>
              <a:rPr lang="en-IN" sz="2000" dirty="0" err="1"/>
              <a:t>self.project_name</a:t>
            </a:r>
            <a:r>
              <a:rPr lang="en-IN" sz="2000" dirty="0"/>
              <a:t> = </a:t>
            </a:r>
            <a:r>
              <a:rPr lang="en-IN" sz="2000" dirty="0" err="1"/>
              <a:t>project_name</a:t>
            </a:r>
            <a:r>
              <a:rPr lang="en-IN" sz="2000" dirty="0"/>
              <a:t>        </a:t>
            </a:r>
          </a:p>
          <a:p>
            <a:r>
              <a:rPr lang="en-IN" sz="2000" dirty="0"/>
              <a:t>		</a:t>
            </a:r>
            <a:r>
              <a:rPr lang="en-IN" sz="2000" dirty="0" err="1"/>
              <a:t>self.start_date</a:t>
            </a:r>
            <a:r>
              <a:rPr lang="en-IN" sz="2000" dirty="0"/>
              <a:t> = </a:t>
            </a:r>
            <a:r>
              <a:rPr lang="en-IN" sz="2000" dirty="0" err="1"/>
              <a:t>start_date</a:t>
            </a:r>
            <a:r>
              <a:rPr lang="en-IN" sz="2000" dirty="0"/>
              <a:t>        </a:t>
            </a:r>
          </a:p>
          <a:p>
            <a:r>
              <a:rPr lang="en-IN" sz="2000" dirty="0"/>
              <a:t>		</a:t>
            </a:r>
            <a:r>
              <a:rPr lang="en-IN" sz="2000" dirty="0" err="1"/>
              <a:t>self.end_date</a:t>
            </a:r>
            <a:r>
              <a:rPr lang="en-IN" sz="2000" dirty="0"/>
              <a:t> = </a:t>
            </a:r>
            <a:r>
              <a:rPr lang="en-IN" sz="2000" dirty="0" err="1"/>
              <a:t>end_date</a:t>
            </a:r>
            <a:endParaRPr lang="en-IN" sz="2000" dirty="0"/>
          </a:p>
          <a:p>
            <a:r>
              <a:rPr lang="en-IN" sz="2000" dirty="0"/>
              <a:t>    </a:t>
            </a:r>
          </a:p>
          <a:p>
            <a:r>
              <a:rPr lang="en-IN" sz="2000" dirty="0"/>
              <a:t>	def _</a:t>
            </a:r>
            <a:r>
              <a:rPr lang="en-IN" sz="2000" dirty="0" err="1"/>
              <a:t>repr</a:t>
            </a:r>
            <a:r>
              <a:rPr lang="en-IN" sz="2000" dirty="0"/>
              <a:t>_(self):        </a:t>
            </a:r>
          </a:p>
          <a:p>
            <a:r>
              <a:rPr lang="en-IN" sz="2000" dirty="0"/>
              <a:t>		return </a:t>
            </a:r>
            <a:r>
              <a:rPr lang="en-IN" sz="2000" dirty="0" err="1"/>
              <a:t>f"Schedule</a:t>
            </a:r>
            <a:r>
              <a:rPr lang="en-IN" sz="2000" dirty="0"/>
              <a:t>(id={</a:t>
            </a:r>
            <a:r>
              <a:rPr lang="en-IN" sz="2000" dirty="0" err="1"/>
              <a:t>self.schedule_id</a:t>
            </a:r>
            <a:r>
              <a:rPr lang="en-IN" sz="2000" dirty="0"/>
              <a:t>}, project={</a:t>
            </a:r>
            <a:r>
              <a:rPr lang="en-IN" sz="2000" dirty="0" err="1"/>
              <a:t>self.project_name</a:t>
            </a:r>
            <a:r>
              <a:rPr lang="en-IN" sz="2000" dirty="0"/>
              <a:t>}, start={</a:t>
            </a:r>
            <a:r>
              <a:rPr lang="en-IN" sz="2000" dirty="0" err="1"/>
              <a:t>self.start_date</a:t>
            </a:r>
            <a:r>
              <a:rPr lang="en-IN" sz="2000" dirty="0"/>
              <a:t>}, 							end={</a:t>
            </a:r>
            <a:r>
              <a:rPr lang="en-IN" sz="2000" dirty="0" err="1"/>
              <a:t>self.end_date</a:t>
            </a:r>
            <a:r>
              <a:rPr lang="en-IN" sz="2000" dirty="0"/>
              <a:t>})“</a:t>
            </a:r>
          </a:p>
          <a:p>
            <a:endParaRPr lang="en-IN" sz="2000" dirty="0"/>
          </a:p>
          <a:p>
            <a:r>
              <a:rPr lang="en-IN" sz="2000" dirty="0"/>
              <a:t>class ProjectTimeline:    </a:t>
            </a:r>
          </a:p>
          <a:p>
            <a:r>
              <a:rPr lang="en-IN" sz="2000" dirty="0"/>
              <a:t>	def _</a:t>
            </a:r>
            <a:r>
              <a:rPr lang="en-IN" sz="2000" dirty="0" err="1"/>
              <a:t>init</a:t>
            </a:r>
            <a:r>
              <a:rPr lang="en-IN" sz="2000" dirty="0"/>
              <a:t>_(self, </a:t>
            </a:r>
            <a:r>
              <a:rPr lang="en-IN" sz="2000" dirty="0" err="1"/>
              <a:t>timeline_id</a:t>
            </a:r>
            <a:r>
              <a:rPr lang="en-IN" sz="2000" dirty="0"/>
              <a:t>):        </a:t>
            </a:r>
          </a:p>
          <a:p>
            <a:r>
              <a:rPr lang="en-IN" sz="2000" dirty="0"/>
              <a:t>		</a:t>
            </a:r>
            <a:r>
              <a:rPr lang="en-IN" sz="2000" dirty="0" err="1"/>
              <a:t>self.timeline_id</a:t>
            </a:r>
            <a:r>
              <a:rPr lang="en-IN" sz="2000" dirty="0"/>
              <a:t> = </a:t>
            </a:r>
            <a:r>
              <a:rPr lang="en-IN" sz="2000" dirty="0" err="1"/>
              <a:t>timeline_id</a:t>
            </a:r>
            <a:r>
              <a:rPr lang="en-IN" sz="2000" dirty="0"/>
              <a:t>        </a:t>
            </a:r>
          </a:p>
          <a:p>
            <a:r>
              <a:rPr lang="en-IN" sz="2000" dirty="0"/>
              <a:t>		</a:t>
            </a:r>
            <a:r>
              <a:rPr lang="en-IN" sz="2000" dirty="0" err="1"/>
              <a:t>self.schedules</a:t>
            </a:r>
            <a:r>
              <a:rPr lang="en-IN" sz="2000" dirty="0"/>
              <a:t> = {}    </a:t>
            </a:r>
          </a:p>
          <a:p>
            <a:endParaRPr lang="en-IN" sz="2000" dirty="0"/>
          </a:p>
          <a:p>
            <a:r>
              <a:rPr lang="en-IN" sz="2000" dirty="0"/>
              <a:t>	def </a:t>
            </a:r>
            <a:r>
              <a:rPr lang="en-IN" sz="2000" dirty="0" err="1"/>
              <a:t>add_schedule</a:t>
            </a:r>
            <a:r>
              <a:rPr lang="en-IN" sz="2000" dirty="0"/>
              <a:t>(self, schedule):        </a:t>
            </a:r>
          </a:p>
          <a:p>
            <a:r>
              <a:rPr lang="en-IN" sz="2000" dirty="0"/>
              <a:t>		if </a:t>
            </a:r>
            <a:r>
              <a:rPr lang="en-IN" sz="2000" dirty="0" err="1"/>
              <a:t>schedule.schedule_id</a:t>
            </a:r>
            <a:r>
              <a:rPr lang="en-IN" sz="2000" dirty="0"/>
              <a:t> in </a:t>
            </a:r>
            <a:r>
              <a:rPr lang="en-IN" sz="2000" dirty="0" err="1"/>
              <a:t>self.schedules</a:t>
            </a:r>
            <a:r>
              <a:rPr lang="en-IN" sz="2000" dirty="0"/>
              <a:t>:            </a:t>
            </a:r>
          </a:p>
          <a:p>
            <a:r>
              <a:rPr lang="en-IN" sz="2000" dirty="0"/>
              <a:t>			raise </a:t>
            </a:r>
            <a:r>
              <a:rPr lang="en-IN" sz="2000" dirty="0" err="1"/>
              <a:t>ValueError</a:t>
            </a:r>
            <a:r>
              <a:rPr lang="en-IN" sz="2000" dirty="0"/>
              <a:t>(</a:t>
            </a:r>
            <a:r>
              <a:rPr lang="en-IN" sz="2000" dirty="0" err="1"/>
              <a:t>f"Schedule</a:t>
            </a:r>
            <a:r>
              <a:rPr lang="en-IN" sz="2000" dirty="0"/>
              <a:t> ID {</a:t>
            </a:r>
            <a:r>
              <a:rPr lang="en-IN" sz="2000" dirty="0" err="1"/>
              <a:t>schedule.schedule_id</a:t>
            </a:r>
            <a:r>
              <a:rPr lang="en-IN" sz="2000" dirty="0"/>
              <a:t>} already exists.")        									  		</a:t>
            </a:r>
            <a:r>
              <a:rPr lang="en-IN" sz="2000" dirty="0" err="1"/>
              <a:t>self.schedules</a:t>
            </a:r>
            <a:r>
              <a:rPr lang="en-IN" sz="2000" dirty="0"/>
              <a:t>[</a:t>
            </a:r>
            <a:r>
              <a:rPr lang="en-IN" sz="2000" dirty="0" err="1"/>
              <a:t>schedule.schedule_id</a:t>
            </a:r>
            <a:r>
              <a:rPr lang="en-IN" sz="2000" dirty="0"/>
              <a:t>] = schedule    </a:t>
            </a:r>
          </a:p>
          <a:p>
            <a:endParaRPr lang="en-IN" sz="2000" dirty="0"/>
          </a:p>
          <a:p>
            <a:r>
              <a:rPr lang="en-IN" sz="2000" dirty="0"/>
              <a:t>def </a:t>
            </a:r>
            <a:r>
              <a:rPr lang="en-IN" sz="2000" dirty="0" err="1"/>
              <a:t>get_schedule</a:t>
            </a:r>
            <a:r>
              <a:rPr lang="en-IN" sz="2000" dirty="0"/>
              <a:t>(self, </a:t>
            </a:r>
            <a:r>
              <a:rPr lang="en-IN" sz="2000" dirty="0" err="1"/>
              <a:t>schedule_id</a:t>
            </a:r>
            <a:r>
              <a:rPr lang="en-IN" sz="2000" dirty="0"/>
              <a:t>):        </a:t>
            </a:r>
          </a:p>
          <a:p>
            <a:r>
              <a:rPr lang="en-IN" sz="2000" dirty="0"/>
              <a:t>	return </a:t>
            </a:r>
            <a:r>
              <a:rPr lang="en-IN" sz="2000" dirty="0" err="1"/>
              <a:t>self.schedules.get</a:t>
            </a:r>
            <a:r>
              <a:rPr lang="en-IN" sz="2000" dirty="0"/>
              <a:t>(</a:t>
            </a:r>
            <a:r>
              <a:rPr lang="en-IN" sz="2000" dirty="0" err="1"/>
              <a:t>schedule_id</a:t>
            </a:r>
            <a:r>
              <a:rPr lang="en-IN" sz="2000" dirty="0"/>
              <a:t>, None)    </a:t>
            </a:r>
          </a:p>
          <a:p>
            <a:r>
              <a:rPr lang="en-IN" sz="2000" dirty="0"/>
              <a:t>def </a:t>
            </a:r>
            <a:r>
              <a:rPr lang="en-IN" sz="2000" dirty="0" err="1"/>
              <a:t>update_schedule</a:t>
            </a:r>
            <a:r>
              <a:rPr lang="en-IN" sz="2000" dirty="0"/>
              <a:t>(self, </a:t>
            </a:r>
            <a:r>
              <a:rPr lang="en-IN" sz="2000" dirty="0" err="1"/>
              <a:t>schedule_id</a:t>
            </a:r>
            <a:r>
              <a:rPr lang="en-IN" sz="2000" dirty="0"/>
              <a:t>, </a:t>
            </a:r>
            <a:r>
              <a:rPr lang="en-IN" sz="2000" dirty="0" err="1"/>
              <a:t>start_date</a:t>
            </a:r>
            <a:r>
              <a:rPr lang="en-IN" sz="2000" dirty="0"/>
              <a:t>=None, </a:t>
            </a:r>
            <a:r>
              <a:rPr lang="en-IN" sz="2000" dirty="0" err="1"/>
              <a:t>end_date</a:t>
            </a:r>
            <a:r>
              <a:rPr lang="en-IN" sz="2000" dirty="0"/>
              <a:t>=None):        </a:t>
            </a:r>
          </a:p>
          <a:p>
            <a:r>
              <a:rPr lang="en-IN" sz="2000" dirty="0"/>
              <a:t>	schedule = </a:t>
            </a:r>
            <a:r>
              <a:rPr lang="en-IN" sz="2000" dirty="0" err="1"/>
              <a:t>self.get_schedule</a:t>
            </a:r>
            <a:r>
              <a:rPr lang="en-IN" sz="2000" dirty="0"/>
              <a:t>(</a:t>
            </a:r>
            <a:r>
              <a:rPr lang="en-IN" sz="2000" dirty="0" err="1"/>
              <a:t>schedule_id</a:t>
            </a:r>
            <a:r>
              <a:rPr lang="en-IN" sz="2000" dirty="0"/>
              <a:t>)</a:t>
            </a:r>
          </a:p>
        </p:txBody>
      </p:sp>
    </p:spTree>
    <p:extLst>
      <p:ext uri="{BB962C8B-B14F-4D97-AF65-F5344CB8AC3E}">
        <p14:creationId xmlns:p14="http://schemas.microsoft.com/office/powerpoint/2010/main" val="88596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80A43B-8754-C67F-04A1-BDBF06B0C920}"/>
              </a:ext>
            </a:extLst>
          </p:cNvPr>
          <p:cNvSpPr txBox="1"/>
          <p:nvPr/>
        </p:nvSpPr>
        <p:spPr>
          <a:xfrm>
            <a:off x="342900" y="323850"/>
            <a:ext cx="14020800" cy="7417415"/>
          </a:xfrm>
          <a:prstGeom prst="rect">
            <a:avLst/>
          </a:prstGeom>
          <a:noFill/>
        </p:spPr>
        <p:txBody>
          <a:bodyPr wrap="square" rtlCol="0">
            <a:spAutoFit/>
          </a:bodyPr>
          <a:lstStyle/>
          <a:p>
            <a:r>
              <a:rPr lang="en-GB" sz="2800" dirty="0"/>
              <a:t>	if not schedule:            </a:t>
            </a:r>
          </a:p>
          <a:p>
            <a:r>
              <a:rPr lang="en-GB" sz="2800" dirty="0"/>
              <a:t>		raise </a:t>
            </a:r>
            <a:r>
              <a:rPr lang="en-GB" sz="2800" dirty="0" err="1"/>
              <a:t>ValueError</a:t>
            </a:r>
            <a:r>
              <a:rPr lang="en-GB" sz="2800" dirty="0"/>
              <a:t>("Schedule not found.")        </a:t>
            </a:r>
          </a:p>
          <a:p>
            <a:r>
              <a:rPr lang="en-GB" sz="2800" dirty="0"/>
              <a:t>	if </a:t>
            </a:r>
            <a:r>
              <a:rPr lang="en-GB" sz="2800" dirty="0" err="1"/>
              <a:t>start_date</a:t>
            </a:r>
            <a:r>
              <a:rPr lang="en-GB" sz="2800" dirty="0"/>
              <a:t>:            </a:t>
            </a:r>
          </a:p>
          <a:p>
            <a:r>
              <a:rPr lang="en-GB" sz="2800" dirty="0"/>
              <a:t>		</a:t>
            </a:r>
            <a:r>
              <a:rPr lang="en-GB" sz="2800" dirty="0" err="1"/>
              <a:t>schedule.start_date</a:t>
            </a:r>
            <a:r>
              <a:rPr lang="en-GB" sz="2800" dirty="0"/>
              <a:t> = </a:t>
            </a:r>
            <a:r>
              <a:rPr lang="en-GB" sz="2800" dirty="0" err="1"/>
              <a:t>start_date</a:t>
            </a:r>
            <a:r>
              <a:rPr lang="en-GB" sz="2800" dirty="0"/>
              <a:t>        </a:t>
            </a:r>
          </a:p>
          <a:p>
            <a:r>
              <a:rPr lang="en-GB" sz="2800" dirty="0"/>
              <a:t>	if </a:t>
            </a:r>
            <a:r>
              <a:rPr lang="en-GB" sz="2800" dirty="0" err="1"/>
              <a:t>end_date</a:t>
            </a:r>
            <a:r>
              <a:rPr lang="en-GB" sz="2800" dirty="0"/>
              <a:t>:            </a:t>
            </a:r>
          </a:p>
          <a:p>
            <a:r>
              <a:rPr lang="en-GB" sz="2800" dirty="0"/>
              <a:t>		</a:t>
            </a:r>
            <a:r>
              <a:rPr lang="en-GB" sz="2800" dirty="0" err="1"/>
              <a:t>schedule.end_date</a:t>
            </a:r>
            <a:r>
              <a:rPr lang="en-GB" sz="2800" dirty="0"/>
              <a:t> = </a:t>
            </a:r>
            <a:r>
              <a:rPr lang="en-GB" sz="2800" dirty="0" err="1"/>
              <a:t>end_date</a:t>
            </a:r>
            <a:r>
              <a:rPr lang="en-GB" sz="2800" dirty="0"/>
              <a:t>    </a:t>
            </a:r>
          </a:p>
          <a:p>
            <a:r>
              <a:rPr lang="en-GB" sz="2800" dirty="0"/>
              <a:t>def </a:t>
            </a:r>
            <a:r>
              <a:rPr lang="en-GB" sz="2800" dirty="0" err="1"/>
              <a:t>delete_schedule</a:t>
            </a:r>
            <a:r>
              <a:rPr lang="en-GB" sz="2800" dirty="0"/>
              <a:t>(self, </a:t>
            </a:r>
            <a:r>
              <a:rPr lang="en-GB" sz="2800" dirty="0" err="1"/>
              <a:t>schedule_id</a:t>
            </a:r>
            <a:r>
              <a:rPr lang="en-GB" sz="2800" dirty="0"/>
              <a:t>):        </a:t>
            </a:r>
          </a:p>
          <a:p>
            <a:r>
              <a:rPr lang="en-GB" sz="2800" dirty="0"/>
              <a:t>	if </a:t>
            </a:r>
            <a:r>
              <a:rPr lang="en-GB" sz="2800" dirty="0" err="1"/>
              <a:t>schedule_id</a:t>
            </a:r>
            <a:r>
              <a:rPr lang="en-GB" sz="2800" dirty="0"/>
              <a:t> not in </a:t>
            </a:r>
            <a:r>
              <a:rPr lang="en-GB" sz="2800" dirty="0" err="1"/>
              <a:t>self.schedules</a:t>
            </a:r>
            <a:r>
              <a:rPr lang="en-GB" sz="2800" dirty="0"/>
              <a:t>:            </a:t>
            </a:r>
          </a:p>
          <a:p>
            <a:r>
              <a:rPr lang="en-GB" sz="2800" dirty="0"/>
              <a:t>		raise </a:t>
            </a:r>
            <a:r>
              <a:rPr lang="en-GB" sz="2800" dirty="0" err="1"/>
              <a:t>ValueError</a:t>
            </a:r>
            <a:r>
              <a:rPr lang="en-GB" sz="2800" dirty="0"/>
              <a:t>("Schedule not found.")        </a:t>
            </a:r>
          </a:p>
          <a:p>
            <a:r>
              <a:rPr lang="en-GB" sz="2800" dirty="0"/>
              <a:t>	del </a:t>
            </a:r>
            <a:r>
              <a:rPr lang="en-GB" sz="2800" dirty="0" err="1"/>
              <a:t>self.schedules</a:t>
            </a:r>
            <a:r>
              <a:rPr lang="en-GB" sz="2800" dirty="0"/>
              <a:t>[</a:t>
            </a:r>
            <a:r>
              <a:rPr lang="en-GB" sz="2800" dirty="0" err="1"/>
              <a:t>schedule_id</a:t>
            </a:r>
            <a:r>
              <a:rPr lang="en-GB" sz="2800" dirty="0"/>
              <a:t>]    </a:t>
            </a:r>
          </a:p>
          <a:p>
            <a:endParaRPr lang="en-GB" sz="2800" dirty="0"/>
          </a:p>
          <a:p>
            <a:r>
              <a:rPr lang="en-GB" sz="2800" dirty="0"/>
              <a:t>def _</a:t>
            </a:r>
            <a:r>
              <a:rPr lang="en-GB" sz="2800" dirty="0" err="1"/>
              <a:t>repr</a:t>
            </a:r>
            <a:r>
              <a:rPr lang="en-GB" sz="2800" dirty="0"/>
              <a:t>_(self):        </a:t>
            </a:r>
          </a:p>
          <a:p>
            <a:r>
              <a:rPr lang="en-GB" sz="2800" dirty="0"/>
              <a:t>	return </a:t>
            </a:r>
            <a:r>
              <a:rPr lang="en-GB" sz="2800" dirty="0" err="1"/>
              <a:t>f"ProjectTimeline</a:t>
            </a:r>
            <a:r>
              <a:rPr lang="en-GB" sz="2800" dirty="0"/>
              <a:t>(id={</a:t>
            </a:r>
            <a:r>
              <a:rPr lang="en-GB" sz="2800" dirty="0" err="1"/>
              <a:t>self.timeline_id</a:t>
            </a:r>
            <a:r>
              <a:rPr lang="en-GB" sz="2800" dirty="0"/>
              <a:t>}, schedules={</a:t>
            </a:r>
            <a:r>
              <a:rPr lang="en-GB" sz="2800" dirty="0" err="1"/>
              <a:t>self.schedules</a:t>
            </a:r>
            <a:r>
              <a:rPr lang="en-GB" sz="2800" dirty="0"/>
              <a:t>})“</a:t>
            </a:r>
          </a:p>
          <a:p>
            <a:endParaRPr lang="en-GB" sz="2800" dirty="0"/>
          </a:p>
          <a:p>
            <a:r>
              <a:rPr lang="en-GB" sz="2800" dirty="0"/>
              <a:t>class 	ProjectScheduler:    </a:t>
            </a:r>
          </a:p>
          <a:p>
            <a:r>
              <a:rPr lang="en-GB" sz="2800" dirty="0"/>
              <a:t>	def _</a:t>
            </a:r>
            <a:r>
              <a:rPr lang="en-GB" sz="2800" dirty="0" err="1"/>
              <a:t>init</a:t>
            </a:r>
            <a:r>
              <a:rPr lang="en-GB" sz="2800" dirty="0"/>
              <a:t>_(self):        </a:t>
            </a:r>
          </a:p>
          <a:p>
            <a:r>
              <a:rPr lang="en-GB" sz="2800" dirty="0"/>
              <a:t>		</a:t>
            </a:r>
            <a:r>
              <a:rPr lang="en-GB" sz="2800" dirty="0" err="1"/>
              <a:t>self.timelines</a:t>
            </a:r>
            <a:r>
              <a:rPr lang="en-GB" sz="2800" dirty="0"/>
              <a:t> = {}</a:t>
            </a:r>
            <a:endParaRPr lang="en-IN" sz="2800" dirty="0"/>
          </a:p>
        </p:txBody>
      </p:sp>
    </p:spTree>
    <p:extLst>
      <p:ext uri="{BB962C8B-B14F-4D97-AF65-F5344CB8AC3E}">
        <p14:creationId xmlns:p14="http://schemas.microsoft.com/office/powerpoint/2010/main" val="811657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1D0A57-E43F-3293-56A5-4CD6FD546C7D}"/>
              </a:ext>
            </a:extLst>
          </p:cNvPr>
          <p:cNvSpPr txBox="1"/>
          <p:nvPr/>
        </p:nvSpPr>
        <p:spPr>
          <a:xfrm>
            <a:off x="304800" y="419100"/>
            <a:ext cx="14097000" cy="7417415"/>
          </a:xfrm>
          <a:prstGeom prst="rect">
            <a:avLst/>
          </a:prstGeom>
          <a:noFill/>
        </p:spPr>
        <p:txBody>
          <a:bodyPr wrap="square" rtlCol="0">
            <a:spAutoFit/>
          </a:bodyPr>
          <a:lstStyle/>
          <a:p>
            <a:r>
              <a:rPr lang="en-IN" sz="2800" dirty="0"/>
              <a:t>	def </a:t>
            </a:r>
            <a:r>
              <a:rPr lang="en-IN" sz="2800" dirty="0" err="1"/>
              <a:t>create_timeline</a:t>
            </a:r>
            <a:r>
              <a:rPr lang="en-IN" sz="2800" dirty="0"/>
              <a:t>(self, </a:t>
            </a:r>
            <a:r>
              <a:rPr lang="en-IN" sz="2800" dirty="0" err="1"/>
              <a:t>timeline_id</a:t>
            </a:r>
            <a:r>
              <a:rPr lang="en-IN" sz="2800" dirty="0"/>
              <a:t>):        </a:t>
            </a:r>
          </a:p>
          <a:p>
            <a:r>
              <a:rPr lang="en-IN" sz="2800" dirty="0"/>
              <a:t>		if </a:t>
            </a:r>
            <a:r>
              <a:rPr lang="en-IN" sz="2800" dirty="0" err="1"/>
              <a:t>timeline_id</a:t>
            </a:r>
            <a:r>
              <a:rPr lang="en-IN" sz="2800" dirty="0"/>
              <a:t> in </a:t>
            </a:r>
            <a:r>
              <a:rPr lang="en-IN" sz="2800" dirty="0" err="1"/>
              <a:t>self.timelines</a:t>
            </a:r>
            <a:r>
              <a:rPr lang="en-IN" sz="2800" dirty="0"/>
              <a:t>:            </a:t>
            </a:r>
          </a:p>
          <a:p>
            <a:r>
              <a:rPr lang="en-IN" sz="2800" dirty="0"/>
              <a:t>			raise </a:t>
            </a:r>
            <a:r>
              <a:rPr lang="en-IN" sz="2800" dirty="0" err="1"/>
              <a:t>ValueError</a:t>
            </a:r>
            <a:r>
              <a:rPr lang="en-IN" sz="2800" dirty="0"/>
              <a:t>(</a:t>
            </a:r>
            <a:r>
              <a:rPr lang="en-IN" sz="2800" dirty="0" err="1"/>
              <a:t>f"Timeline</a:t>
            </a:r>
            <a:r>
              <a:rPr lang="en-IN" sz="2800" dirty="0"/>
              <a:t> ID {</a:t>
            </a:r>
            <a:r>
              <a:rPr lang="en-IN" sz="2800" dirty="0" err="1"/>
              <a:t>timeline_id</a:t>
            </a:r>
            <a:r>
              <a:rPr lang="en-IN" sz="2800" dirty="0"/>
              <a:t>} already exists.")        							</a:t>
            </a:r>
            <a:r>
              <a:rPr lang="en-IN" sz="2800" dirty="0" err="1"/>
              <a:t>self.timelines</a:t>
            </a:r>
            <a:r>
              <a:rPr lang="en-IN" sz="2800" dirty="0"/>
              <a:t>[</a:t>
            </a:r>
            <a:r>
              <a:rPr lang="en-IN" sz="2800" dirty="0" err="1"/>
              <a:t>timeline_id</a:t>
            </a:r>
            <a:r>
              <a:rPr lang="en-IN" sz="2800" dirty="0"/>
              <a:t>] = ProjectTimeline(</a:t>
            </a:r>
            <a:r>
              <a:rPr lang="en-IN" sz="2800" dirty="0" err="1"/>
              <a:t>timeline_id</a:t>
            </a:r>
            <a:r>
              <a:rPr lang="en-IN" sz="2800" dirty="0"/>
              <a:t>)    </a:t>
            </a:r>
          </a:p>
          <a:p>
            <a:r>
              <a:rPr lang="en-IN" sz="2800" dirty="0"/>
              <a:t>	</a:t>
            </a:r>
          </a:p>
          <a:p>
            <a:r>
              <a:rPr lang="en-IN" sz="2800" dirty="0"/>
              <a:t>	def </a:t>
            </a:r>
            <a:r>
              <a:rPr lang="en-IN" sz="2800" dirty="0" err="1"/>
              <a:t>get_timeline</a:t>
            </a:r>
            <a:r>
              <a:rPr lang="en-IN" sz="2800" dirty="0"/>
              <a:t>(self, </a:t>
            </a:r>
            <a:r>
              <a:rPr lang="en-IN" sz="2800" dirty="0" err="1"/>
              <a:t>timeline_id</a:t>
            </a:r>
            <a:r>
              <a:rPr lang="en-IN" sz="2800" dirty="0"/>
              <a:t>):        </a:t>
            </a:r>
          </a:p>
          <a:p>
            <a:r>
              <a:rPr lang="en-IN" sz="2800" dirty="0"/>
              <a:t>		return </a:t>
            </a:r>
            <a:r>
              <a:rPr lang="en-IN" sz="2800" dirty="0" err="1"/>
              <a:t>self.timelines.get</a:t>
            </a:r>
            <a:r>
              <a:rPr lang="en-IN" sz="2800" dirty="0"/>
              <a:t>(</a:t>
            </a:r>
            <a:r>
              <a:rPr lang="en-IN" sz="2800" dirty="0" err="1"/>
              <a:t>timeline_id</a:t>
            </a:r>
            <a:r>
              <a:rPr lang="en-IN" sz="2800" dirty="0"/>
              <a:t>, None)    </a:t>
            </a:r>
          </a:p>
          <a:p>
            <a:endParaRPr lang="en-IN" sz="2800" dirty="0"/>
          </a:p>
          <a:p>
            <a:r>
              <a:rPr lang="en-IN" sz="2800" dirty="0"/>
              <a:t>	def </a:t>
            </a:r>
            <a:r>
              <a:rPr lang="en-IN" sz="2800" dirty="0" err="1"/>
              <a:t>adjust_schedule</a:t>
            </a:r>
            <a:r>
              <a:rPr lang="en-IN" sz="2800" dirty="0"/>
              <a:t>(self, </a:t>
            </a:r>
            <a:r>
              <a:rPr lang="en-IN" sz="2800" dirty="0" err="1"/>
              <a:t>timeline_id</a:t>
            </a:r>
            <a:r>
              <a:rPr lang="en-IN" sz="2800" dirty="0"/>
              <a:t>, </a:t>
            </a:r>
            <a:r>
              <a:rPr lang="en-IN" sz="2800" dirty="0" err="1"/>
              <a:t>schedule_id</a:t>
            </a:r>
            <a:r>
              <a:rPr lang="en-IN" sz="2800" dirty="0"/>
              <a:t>, </a:t>
            </a:r>
            <a:r>
              <a:rPr lang="en-IN" sz="2800" dirty="0" err="1"/>
              <a:t>start_date</a:t>
            </a:r>
            <a:r>
              <a:rPr lang="en-IN" sz="2800" dirty="0"/>
              <a:t>=None,      	</a:t>
            </a:r>
            <a:r>
              <a:rPr lang="en-IN" sz="2800" dirty="0" err="1"/>
              <a:t>end_date</a:t>
            </a:r>
            <a:r>
              <a:rPr lang="en-IN" sz="2800" dirty="0"/>
              <a:t>=None):        </a:t>
            </a:r>
          </a:p>
          <a:p>
            <a:r>
              <a:rPr lang="en-IN" sz="2800" dirty="0"/>
              <a:t>		timeline = </a:t>
            </a:r>
            <a:r>
              <a:rPr lang="en-IN" sz="2800" dirty="0" err="1"/>
              <a:t>self.get_timeline</a:t>
            </a:r>
            <a:r>
              <a:rPr lang="en-IN" sz="2800" dirty="0"/>
              <a:t>(</a:t>
            </a:r>
            <a:r>
              <a:rPr lang="en-IN" sz="2800" dirty="0" err="1"/>
              <a:t>timeline_id</a:t>
            </a:r>
            <a:r>
              <a:rPr lang="en-IN" sz="2800" dirty="0"/>
              <a:t>)        </a:t>
            </a:r>
          </a:p>
          <a:p>
            <a:r>
              <a:rPr lang="en-IN" sz="2800" dirty="0"/>
              <a:t>		if not timeline:            </a:t>
            </a:r>
          </a:p>
          <a:p>
            <a:r>
              <a:rPr lang="en-IN" sz="2800" dirty="0"/>
              <a:t>			raise </a:t>
            </a:r>
            <a:r>
              <a:rPr lang="en-IN" sz="2800" dirty="0" err="1"/>
              <a:t>ValueError</a:t>
            </a:r>
            <a:r>
              <a:rPr lang="en-IN" sz="2800" dirty="0"/>
              <a:t>("Timeline not found.")        										 				</a:t>
            </a:r>
            <a:r>
              <a:rPr lang="en-IN" sz="2800" dirty="0" err="1"/>
              <a:t>timeline.update_schedule</a:t>
            </a:r>
            <a:r>
              <a:rPr lang="en-IN" sz="2800" dirty="0"/>
              <a:t>(</a:t>
            </a:r>
            <a:r>
              <a:rPr lang="en-IN" sz="2800" dirty="0" err="1"/>
              <a:t>schedule_id</a:t>
            </a:r>
            <a:r>
              <a:rPr lang="en-IN" sz="2800" dirty="0"/>
              <a:t>, </a:t>
            </a:r>
            <a:r>
              <a:rPr lang="en-IN" sz="2800" dirty="0" err="1"/>
              <a:t>start_date</a:t>
            </a:r>
            <a:r>
              <a:rPr lang="en-IN" sz="2800" dirty="0"/>
              <a:t>, </a:t>
            </a:r>
            <a:r>
              <a:rPr lang="en-IN" sz="2800" dirty="0" err="1"/>
              <a:t>end_date</a:t>
            </a:r>
            <a:r>
              <a:rPr lang="en-IN" sz="2800" dirty="0"/>
              <a:t>)    </a:t>
            </a:r>
          </a:p>
          <a:p>
            <a:endParaRPr lang="en-IN" sz="2800" dirty="0"/>
          </a:p>
          <a:p>
            <a:r>
              <a:rPr lang="en-IN" sz="2800" dirty="0"/>
              <a:t>	def _</a:t>
            </a:r>
            <a:r>
              <a:rPr lang="en-IN" sz="2800" dirty="0" err="1"/>
              <a:t>repr</a:t>
            </a:r>
            <a:r>
              <a:rPr lang="en-IN" sz="2800" dirty="0"/>
              <a:t>_(self):        </a:t>
            </a:r>
          </a:p>
          <a:p>
            <a:r>
              <a:rPr lang="en-IN" sz="2800" dirty="0"/>
              <a:t>		return </a:t>
            </a:r>
            <a:r>
              <a:rPr lang="en-IN" sz="2800" dirty="0" err="1"/>
              <a:t>f"ProjectScheduler</a:t>
            </a:r>
            <a:r>
              <a:rPr lang="en-IN" sz="2800" dirty="0"/>
              <a:t>(timelines={</a:t>
            </a:r>
            <a:r>
              <a:rPr lang="en-IN" sz="2800" dirty="0" err="1"/>
              <a:t>self.timelines</a:t>
            </a:r>
            <a:r>
              <a:rPr lang="en-IN" sz="2800" dirty="0"/>
              <a:t>})"</a:t>
            </a:r>
          </a:p>
        </p:txBody>
      </p:sp>
    </p:spTree>
    <p:extLst>
      <p:ext uri="{BB962C8B-B14F-4D97-AF65-F5344CB8AC3E}">
        <p14:creationId xmlns:p14="http://schemas.microsoft.com/office/powerpoint/2010/main" val="338837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AB79ED-4E1C-66B0-9E4F-2675A5E16D04}"/>
              </a:ext>
            </a:extLst>
          </p:cNvPr>
          <p:cNvSpPr txBox="1"/>
          <p:nvPr/>
        </p:nvSpPr>
        <p:spPr>
          <a:xfrm>
            <a:off x="190500" y="381000"/>
            <a:ext cx="14192250" cy="7417415"/>
          </a:xfrm>
          <a:prstGeom prst="rect">
            <a:avLst/>
          </a:prstGeom>
          <a:noFill/>
        </p:spPr>
        <p:txBody>
          <a:bodyPr wrap="square" rtlCol="0">
            <a:spAutoFit/>
          </a:bodyPr>
          <a:lstStyle/>
          <a:p>
            <a:r>
              <a:rPr lang="en-GB" sz="2800" dirty="0"/>
              <a:t># Example usage</a:t>
            </a:r>
          </a:p>
          <a:p>
            <a:r>
              <a:rPr lang="en-GB" sz="2800" dirty="0"/>
              <a:t>if __name__ == "__main__":    </a:t>
            </a:r>
          </a:p>
          <a:p>
            <a:r>
              <a:rPr lang="en-GB" sz="2800" dirty="0"/>
              <a:t>	scheduler = ProjectScheduler()        </a:t>
            </a:r>
          </a:p>
          <a:p>
            <a:endParaRPr lang="en-GB" sz="2800" dirty="0"/>
          </a:p>
          <a:p>
            <a:r>
              <a:rPr lang="en-GB" sz="2800" dirty="0"/>
              <a:t>	# Create a project timeline    </a:t>
            </a:r>
          </a:p>
          <a:p>
            <a:r>
              <a:rPr lang="en-GB" sz="2800" dirty="0"/>
              <a:t>	</a:t>
            </a:r>
            <a:r>
              <a:rPr lang="en-GB" sz="2800" dirty="0" err="1"/>
              <a:t>scheduler.create_timeline</a:t>
            </a:r>
            <a:r>
              <a:rPr lang="en-GB" sz="2800" dirty="0"/>
              <a:t>("timeline_1")        </a:t>
            </a:r>
          </a:p>
          <a:p>
            <a:r>
              <a:rPr lang="en-GB" sz="2800" dirty="0"/>
              <a:t>	</a:t>
            </a:r>
          </a:p>
          <a:p>
            <a:r>
              <a:rPr lang="en-GB" sz="2800" dirty="0"/>
              <a:t>	# Create a schedule and add it to the timeline    </a:t>
            </a:r>
          </a:p>
          <a:p>
            <a:r>
              <a:rPr lang="en-GB" sz="2800" dirty="0"/>
              <a:t>	schedule1 = Schedule(</a:t>
            </a:r>
            <a:r>
              <a:rPr lang="en-GB" sz="2800" dirty="0" err="1"/>
              <a:t>schedule_id</a:t>
            </a:r>
            <a:r>
              <a:rPr lang="en-GB" sz="2800" dirty="0"/>
              <a:t>="schedule_1", </a:t>
            </a:r>
            <a:r>
              <a:rPr lang="en-GB" sz="2800" dirty="0" err="1"/>
              <a:t>project_name</a:t>
            </a:r>
            <a:r>
              <a:rPr lang="en-GB" sz="2800" dirty="0"/>
              <a:t>="Project A", 	</a:t>
            </a:r>
            <a:r>
              <a:rPr lang="en-GB" sz="2800" dirty="0" err="1"/>
              <a:t>start_date</a:t>
            </a:r>
            <a:r>
              <a:rPr lang="en-GB" sz="2800" dirty="0"/>
              <a:t>="2024-01-01", </a:t>
            </a:r>
            <a:r>
              <a:rPr lang="en-GB" sz="2800" dirty="0" err="1"/>
              <a:t>end_date</a:t>
            </a:r>
            <a:r>
              <a:rPr lang="en-GB" sz="2800" dirty="0"/>
              <a:t>="2024-01-31")    	</a:t>
            </a:r>
            <a:r>
              <a:rPr lang="en-GB" sz="2800" dirty="0" err="1"/>
              <a:t>scheduler.get_timeline</a:t>
            </a:r>
            <a:r>
              <a:rPr lang="en-GB" sz="2800" dirty="0"/>
              <a:t>("timeline_1").</a:t>
            </a:r>
            <a:r>
              <a:rPr lang="en-GB" sz="2800" dirty="0" err="1"/>
              <a:t>add_schedule</a:t>
            </a:r>
            <a:r>
              <a:rPr lang="en-GB" sz="2800" dirty="0"/>
              <a:t>(schedule1)    </a:t>
            </a:r>
          </a:p>
          <a:p>
            <a:endParaRPr lang="en-GB" sz="2800" dirty="0"/>
          </a:p>
          <a:p>
            <a:r>
              <a:rPr lang="en-GB" sz="2800" dirty="0"/>
              <a:t>	# Retrieve and print the timeline    </a:t>
            </a:r>
          </a:p>
          <a:p>
            <a:r>
              <a:rPr lang="en-GB" sz="2800" dirty="0"/>
              <a:t>	print(</a:t>
            </a:r>
            <a:r>
              <a:rPr lang="en-GB" sz="2800" dirty="0" err="1"/>
              <a:t>scheduler.get_timeline</a:t>
            </a:r>
            <a:r>
              <a:rPr lang="en-GB" sz="2800" dirty="0"/>
              <a:t>("timeline_1"))    </a:t>
            </a:r>
          </a:p>
          <a:p>
            <a:r>
              <a:rPr lang="en-GB" sz="2800" dirty="0"/>
              <a:t>	</a:t>
            </a:r>
          </a:p>
          <a:p>
            <a:r>
              <a:rPr lang="en-GB" sz="2800" dirty="0"/>
              <a:t>	# Adjust the schedule    </a:t>
            </a:r>
          </a:p>
          <a:p>
            <a:r>
              <a:rPr lang="en-GB" sz="2800" dirty="0" err="1"/>
              <a:t>scheduler.adjust_schedule</a:t>
            </a:r>
            <a:r>
              <a:rPr lang="en-GB" sz="2800" dirty="0"/>
              <a:t>("timeline_1", "schedule_1", </a:t>
            </a:r>
            <a:r>
              <a:rPr lang="en-GB" sz="2800" dirty="0" err="1"/>
              <a:t>end_date</a:t>
            </a:r>
            <a:r>
              <a:rPr lang="en-GB" sz="2800" dirty="0"/>
              <a:t>="2024-02-15")</a:t>
            </a:r>
            <a:endParaRPr lang="en-IN" sz="2800" dirty="0"/>
          </a:p>
        </p:txBody>
      </p:sp>
    </p:spTree>
    <p:extLst>
      <p:ext uri="{BB962C8B-B14F-4D97-AF65-F5344CB8AC3E}">
        <p14:creationId xmlns:p14="http://schemas.microsoft.com/office/powerpoint/2010/main" val="858172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C576E-FB68-F0E9-6E30-2F95986C08E2}"/>
              </a:ext>
            </a:extLst>
          </p:cNvPr>
          <p:cNvSpPr txBox="1"/>
          <p:nvPr/>
        </p:nvSpPr>
        <p:spPr>
          <a:xfrm>
            <a:off x="323850" y="342900"/>
            <a:ext cx="14097000" cy="3539430"/>
          </a:xfrm>
          <a:prstGeom prst="rect">
            <a:avLst/>
          </a:prstGeom>
          <a:noFill/>
        </p:spPr>
        <p:txBody>
          <a:bodyPr wrap="square" rtlCol="0">
            <a:spAutoFit/>
          </a:bodyPr>
          <a:lstStyle/>
          <a:p>
            <a:r>
              <a:rPr lang="en-GB" sz="2800" dirty="0"/>
              <a:t>	# Retrieve and print the updated timeline    		print(</a:t>
            </a:r>
            <a:r>
              <a:rPr lang="en-GB" sz="2800" dirty="0" err="1"/>
              <a:t>scheduler.get_timeline</a:t>
            </a:r>
            <a:r>
              <a:rPr lang="en-GB" sz="2800" dirty="0"/>
              <a:t>("timeline_1"))        </a:t>
            </a:r>
          </a:p>
          <a:p>
            <a:endParaRPr lang="en-GB" sz="2800" dirty="0"/>
          </a:p>
          <a:p>
            <a:r>
              <a:rPr lang="en-GB" sz="2800" dirty="0"/>
              <a:t>	# Delete the schedule    	</a:t>
            </a:r>
            <a:r>
              <a:rPr lang="en-GB" sz="2800" dirty="0" err="1"/>
              <a:t>scheduler.get_timeline</a:t>
            </a:r>
            <a:r>
              <a:rPr lang="en-GB" sz="2800" dirty="0"/>
              <a:t>("timeline_1").</a:t>
            </a:r>
            <a:r>
              <a:rPr lang="en-GB" sz="2800" dirty="0" err="1"/>
              <a:t>delete_schedule</a:t>
            </a:r>
            <a:r>
              <a:rPr lang="en-GB" sz="2800" dirty="0"/>
              <a:t>("schedule_1")        </a:t>
            </a:r>
          </a:p>
          <a:p>
            <a:endParaRPr lang="en-GB" sz="2800" dirty="0"/>
          </a:p>
          <a:p>
            <a:r>
              <a:rPr lang="en-GB" sz="2800" dirty="0"/>
              <a:t>	# Print the timeline after deletion    </a:t>
            </a:r>
          </a:p>
          <a:p>
            <a:r>
              <a:rPr lang="en-GB" sz="2800" dirty="0"/>
              <a:t>	print(</a:t>
            </a:r>
            <a:r>
              <a:rPr lang="en-GB" sz="2800" dirty="0" err="1"/>
              <a:t>scheduler.get_timeline</a:t>
            </a:r>
            <a:r>
              <a:rPr lang="en-GB" sz="2800" dirty="0"/>
              <a:t>("timeline_1"))</a:t>
            </a:r>
            <a:endParaRPr lang="en-IN" sz="2800" dirty="0"/>
          </a:p>
        </p:txBody>
      </p:sp>
    </p:spTree>
    <p:extLst>
      <p:ext uri="{BB962C8B-B14F-4D97-AF65-F5344CB8AC3E}">
        <p14:creationId xmlns:p14="http://schemas.microsoft.com/office/powerpoint/2010/main" val="133733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9F5ADD-CE48-2296-DDC9-63109B9E876B}"/>
              </a:ext>
            </a:extLst>
          </p:cNvPr>
          <p:cNvSpPr txBox="1"/>
          <p:nvPr/>
        </p:nvSpPr>
        <p:spPr>
          <a:xfrm>
            <a:off x="704850" y="533400"/>
            <a:ext cx="13544550" cy="584775"/>
          </a:xfrm>
          <a:prstGeom prst="rect">
            <a:avLst/>
          </a:prstGeom>
          <a:noFill/>
        </p:spPr>
        <p:txBody>
          <a:bodyPr wrap="square" rtlCol="0">
            <a:spAutoFit/>
          </a:bodyPr>
          <a:lstStyle/>
          <a:p>
            <a:r>
              <a:rPr lang="en-GB" sz="3200"/>
              <a:t>OUTPUT:</a:t>
            </a:r>
            <a:endParaRPr lang="en-IN" sz="3200"/>
          </a:p>
        </p:txBody>
      </p:sp>
      <p:sp>
        <p:nvSpPr>
          <p:cNvPr id="3" name="TextBox 2">
            <a:extLst>
              <a:ext uri="{FF2B5EF4-FFF2-40B4-BE49-F238E27FC236}">
                <a16:creationId xmlns:a16="http://schemas.microsoft.com/office/drawing/2014/main" id="{E607189F-22E9-E4BF-EB04-DAD2F0D0D790}"/>
              </a:ext>
            </a:extLst>
          </p:cNvPr>
          <p:cNvSpPr txBox="1"/>
          <p:nvPr/>
        </p:nvSpPr>
        <p:spPr>
          <a:xfrm>
            <a:off x="258184" y="1527585"/>
            <a:ext cx="14143616" cy="5262979"/>
          </a:xfrm>
          <a:prstGeom prst="rect">
            <a:avLst/>
          </a:prstGeom>
          <a:noFill/>
        </p:spPr>
        <p:txBody>
          <a:bodyPr wrap="square" rtlCol="0">
            <a:spAutoFit/>
          </a:bodyPr>
          <a:lstStyle/>
          <a:p>
            <a:r>
              <a:rPr lang="en-GB" sz="2800" dirty="0"/>
              <a:t>ProjectScheduler(Timelines: [ProjectTimeline(ID: Timeline_1, Schedules: [Schedule(ID: Schedule_1, Name: Task 1, Start: 2024-09-01, End: 2024-09-05), Schedule(ID: Schedule_2, Name: Task 2, Start: 2024-09-06, End: 2024-09-10)])])</a:t>
            </a:r>
          </a:p>
          <a:p>
            <a:endParaRPr lang="en-GB" sz="2800" dirty="0"/>
          </a:p>
          <a:p>
            <a:r>
              <a:rPr lang="en-GB" sz="2800" dirty="0"/>
              <a:t>Adjusted Schedule: Schedule(ID: Schedule_1, Name: Task 1, Start: 2024-09-01, End: 2024-09-06) </a:t>
            </a:r>
          </a:p>
          <a:p>
            <a:endParaRPr lang="en-GB" sz="2800" dirty="0"/>
          </a:p>
          <a:p>
            <a:r>
              <a:rPr lang="en-GB" sz="2800" dirty="0"/>
              <a:t>Deleted Schedule: Schedule(ID: Schedule_2, Name: Task 2, Start: 2024-09-06, End: 2024-09-10) </a:t>
            </a:r>
          </a:p>
          <a:p>
            <a:endParaRPr lang="en-GB" sz="2800" dirty="0"/>
          </a:p>
          <a:p>
            <a:r>
              <a:rPr lang="en-GB" sz="2800" dirty="0"/>
              <a:t>ProjectScheduler(Timelines: [ProjectTimeline(ID: Timeline_1, Schedules: [Schedule(ID: Schedule_1, Name: Task 1, Start: 2024-09-01, End: 2024-09-06)])])</a:t>
            </a:r>
            <a:endParaRPr lang="en-IN" sz="2800" dirty="0"/>
          </a:p>
        </p:txBody>
      </p:sp>
    </p:spTree>
    <p:extLst>
      <p:ext uri="{BB962C8B-B14F-4D97-AF65-F5344CB8AC3E}">
        <p14:creationId xmlns:p14="http://schemas.microsoft.com/office/powerpoint/2010/main" val="95176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A4C99-DE87-BF54-324E-2384B1BBE79E}"/>
              </a:ext>
            </a:extLst>
          </p:cNvPr>
          <p:cNvSpPr txBox="1"/>
          <p:nvPr/>
        </p:nvSpPr>
        <p:spPr>
          <a:xfrm>
            <a:off x="3861996" y="3177161"/>
            <a:ext cx="10768404" cy="1446550"/>
          </a:xfrm>
          <a:prstGeom prst="rect">
            <a:avLst/>
          </a:prstGeom>
          <a:noFill/>
        </p:spPr>
        <p:txBody>
          <a:bodyPr wrap="square" rtlCol="0">
            <a:spAutoFit/>
          </a:bodyPr>
          <a:lstStyle/>
          <a:p>
            <a:r>
              <a:rPr lang="en-GB" sz="8800" dirty="0"/>
              <a:t>Thank  you</a:t>
            </a:r>
            <a:endParaRPr lang="en-IN" sz="8800" dirty="0"/>
          </a:p>
        </p:txBody>
      </p:sp>
    </p:spTree>
    <p:extLst>
      <p:ext uri="{BB962C8B-B14F-4D97-AF65-F5344CB8AC3E}">
        <p14:creationId xmlns:p14="http://schemas.microsoft.com/office/powerpoint/2010/main" val="3866331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5623798" cy="702826"/>
          </a:xfrm>
          <a:prstGeom prst="rect">
            <a:avLst/>
          </a:prstGeom>
          <a:noFill/>
          <a:ln/>
        </p:spPr>
        <p:txBody>
          <a:bodyPr wrap="none" lIns="0" tIns="0" rIns="0" bIns="0" rtlCol="0" anchor="t"/>
          <a:lstStyle/>
          <a:p>
            <a:pPr marL="0" indent="0">
              <a:lnSpc>
                <a:spcPts val="5500"/>
              </a:lnSpc>
              <a:buNone/>
            </a:pPr>
            <a:r>
              <a:rPr lang="en-US" sz="4400" dirty="0">
                <a:solidFill>
                  <a:srgbClr val="233E32"/>
                </a:solidFill>
                <a:latin typeface="Alice" pitchFamily="34" charset="0"/>
                <a:ea typeface="Alice" pitchFamily="34" charset="-122"/>
                <a:cs typeface="Alice" pitchFamily="34" charset="-120"/>
              </a:rPr>
              <a:t>CRUD: Schedule Data</a:t>
            </a:r>
            <a:endParaRPr lang="en-US" sz="4400" dirty="0"/>
          </a:p>
        </p:txBody>
      </p:sp>
      <p:sp>
        <p:nvSpPr>
          <p:cNvPr id="4" name="Shape 1"/>
          <p:cNvSpPr/>
          <p:nvPr/>
        </p:nvSpPr>
        <p:spPr>
          <a:xfrm>
            <a:off x="787241" y="4723686"/>
            <a:ext cx="506135" cy="506135"/>
          </a:xfrm>
          <a:prstGeom prst="roundRect">
            <a:avLst>
              <a:gd name="adj" fmla="val 6667"/>
            </a:avLst>
          </a:prstGeom>
          <a:solidFill>
            <a:srgbClr val="F0EDE6"/>
          </a:solidFill>
          <a:ln/>
        </p:spPr>
      </p:sp>
      <p:sp>
        <p:nvSpPr>
          <p:cNvPr id="5" name="Text 2"/>
          <p:cNvSpPr/>
          <p:nvPr/>
        </p:nvSpPr>
        <p:spPr>
          <a:xfrm>
            <a:off x="968097" y="4807982"/>
            <a:ext cx="144423" cy="337423"/>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6" name="Text 3"/>
          <p:cNvSpPr/>
          <p:nvPr/>
        </p:nvSpPr>
        <p:spPr>
          <a:xfrm>
            <a:off x="1518285" y="4723686"/>
            <a:ext cx="2811899" cy="351472"/>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Create</a:t>
            </a:r>
            <a:endParaRPr lang="en-US" sz="2200" dirty="0"/>
          </a:p>
        </p:txBody>
      </p:sp>
      <p:sp>
        <p:nvSpPr>
          <p:cNvPr id="7" name="Text 4"/>
          <p:cNvSpPr/>
          <p:nvPr/>
        </p:nvSpPr>
        <p:spPr>
          <a:xfrm>
            <a:off x="1518285" y="5210056"/>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2C2821"/>
                </a:solidFill>
                <a:latin typeface="Lora" pitchFamily="34" charset="0"/>
                <a:ea typeface="Lora" pitchFamily="34" charset="-122"/>
                <a:cs typeface="Lora" pitchFamily="34" charset="-120"/>
              </a:rPr>
              <a:t>Adding new schedules, milestones, and tasks with their associated details.</a:t>
            </a:r>
            <a:endParaRPr lang="en-US" sz="1750" dirty="0"/>
          </a:p>
        </p:txBody>
      </p:sp>
      <p:sp>
        <p:nvSpPr>
          <p:cNvPr id="8" name="Shape 5"/>
          <p:cNvSpPr/>
          <p:nvPr/>
        </p:nvSpPr>
        <p:spPr>
          <a:xfrm>
            <a:off x="7427714" y="4723686"/>
            <a:ext cx="506135" cy="506135"/>
          </a:xfrm>
          <a:prstGeom prst="roundRect">
            <a:avLst>
              <a:gd name="adj" fmla="val 6667"/>
            </a:avLst>
          </a:prstGeom>
          <a:solidFill>
            <a:srgbClr val="F0EDE6"/>
          </a:solidFill>
          <a:ln/>
        </p:spPr>
      </p:sp>
      <p:sp>
        <p:nvSpPr>
          <p:cNvPr id="9" name="Text 6"/>
          <p:cNvSpPr/>
          <p:nvPr/>
        </p:nvSpPr>
        <p:spPr>
          <a:xfrm>
            <a:off x="7597973" y="4807982"/>
            <a:ext cx="165616" cy="337423"/>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0" name="Text 7"/>
          <p:cNvSpPr/>
          <p:nvPr/>
        </p:nvSpPr>
        <p:spPr>
          <a:xfrm>
            <a:off x="8158758" y="4723686"/>
            <a:ext cx="2811899" cy="351472"/>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Read</a:t>
            </a:r>
            <a:endParaRPr lang="en-US" sz="2200" dirty="0"/>
          </a:p>
        </p:txBody>
      </p:sp>
      <p:sp>
        <p:nvSpPr>
          <p:cNvPr id="11" name="Text 8"/>
          <p:cNvSpPr/>
          <p:nvPr/>
        </p:nvSpPr>
        <p:spPr>
          <a:xfrm>
            <a:off x="8158758" y="5210056"/>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2C2821"/>
                </a:solidFill>
                <a:latin typeface="Lora" pitchFamily="34" charset="0"/>
                <a:ea typeface="Lora" pitchFamily="34" charset="-122"/>
                <a:cs typeface="Lora" pitchFamily="34" charset="-120"/>
              </a:rPr>
              <a:t>Retrieving existing schedule information for analysis and planning.</a:t>
            </a:r>
            <a:endParaRPr lang="en-US" sz="1750" dirty="0"/>
          </a:p>
        </p:txBody>
      </p:sp>
      <p:sp>
        <p:nvSpPr>
          <p:cNvPr id="12" name="Shape 9"/>
          <p:cNvSpPr/>
          <p:nvPr/>
        </p:nvSpPr>
        <p:spPr>
          <a:xfrm>
            <a:off x="787241" y="6407587"/>
            <a:ext cx="506135" cy="506135"/>
          </a:xfrm>
          <a:prstGeom prst="roundRect">
            <a:avLst>
              <a:gd name="adj" fmla="val 6667"/>
            </a:avLst>
          </a:prstGeom>
          <a:solidFill>
            <a:srgbClr val="F0EDE6"/>
          </a:solidFill>
          <a:ln/>
        </p:spPr>
      </p:sp>
      <p:sp>
        <p:nvSpPr>
          <p:cNvPr id="13" name="Text 10"/>
          <p:cNvSpPr/>
          <p:nvPr/>
        </p:nvSpPr>
        <p:spPr>
          <a:xfrm>
            <a:off x="958096" y="6491883"/>
            <a:ext cx="164306" cy="337423"/>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4" name="Text 11"/>
          <p:cNvSpPr/>
          <p:nvPr/>
        </p:nvSpPr>
        <p:spPr>
          <a:xfrm>
            <a:off x="1518285" y="6407587"/>
            <a:ext cx="2811899" cy="351472"/>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Update</a:t>
            </a:r>
            <a:endParaRPr lang="en-US" sz="2200" dirty="0"/>
          </a:p>
        </p:txBody>
      </p:sp>
      <p:sp>
        <p:nvSpPr>
          <p:cNvPr id="15" name="Text 12"/>
          <p:cNvSpPr/>
          <p:nvPr/>
        </p:nvSpPr>
        <p:spPr>
          <a:xfrm>
            <a:off x="1518285" y="6893957"/>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2C2821"/>
                </a:solidFill>
                <a:latin typeface="Lora" pitchFamily="34" charset="0"/>
                <a:ea typeface="Lora" pitchFamily="34" charset="-122"/>
                <a:cs typeface="Lora" pitchFamily="34" charset="-120"/>
              </a:rPr>
              <a:t>Modifying existing schedule entries with changes in deadlines, tasks, or dependencies.</a:t>
            </a:r>
            <a:endParaRPr lang="en-US" sz="1750" dirty="0"/>
          </a:p>
        </p:txBody>
      </p:sp>
      <p:sp>
        <p:nvSpPr>
          <p:cNvPr id="16" name="Shape 13"/>
          <p:cNvSpPr/>
          <p:nvPr/>
        </p:nvSpPr>
        <p:spPr>
          <a:xfrm>
            <a:off x="7427714" y="6407587"/>
            <a:ext cx="506135" cy="506135"/>
          </a:xfrm>
          <a:prstGeom prst="roundRect">
            <a:avLst>
              <a:gd name="adj" fmla="val 6667"/>
            </a:avLst>
          </a:prstGeom>
          <a:solidFill>
            <a:srgbClr val="F0EDE6"/>
          </a:solidFill>
          <a:ln/>
        </p:spPr>
      </p:sp>
      <p:sp>
        <p:nvSpPr>
          <p:cNvPr id="17" name="Text 14"/>
          <p:cNvSpPr/>
          <p:nvPr/>
        </p:nvSpPr>
        <p:spPr>
          <a:xfrm>
            <a:off x="7597021" y="6491883"/>
            <a:ext cx="167402" cy="337423"/>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4</a:t>
            </a:r>
            <a:endParaRPr lang="en-US" sz="2650" dirty="0"/>
          </a:p>
        </p:txBody>
      </p:sp>
      <p:sp>
        <p:nvSpPr>
          <p:cNvPr id="18" name="Text 15"/>
          <p:cNvSpPr/>
          <p:nvPr/>
        </p:nvSpPr>
        <p:spPr>
          <a:xfrm>
            <a:off x="8158758" y="6407587"/>
            <a:ext cx="2811899" cy="351472"/>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Delete</a:t>
            </a:r>
            <a:endParaRPr lang="en-US" sz="2200" dirty="0"/>
          </a:p>
        </p:txBody>
      </p:sp>
      <p:sp>
        <p:nvSpPr>
          <p:cNvPr id="19" name="Text 16"/>
          <p:cNvSpPr/>
          <p:nvPr/>
        </p:nvSpPr>
        <p:spPr>
          <a:xfrm>
            <a:off x="8158758" y="6893957"/>
            <a:ext cx="5684520" cy="359807"/>
          </a:xfrm>
          <a:prstGeom prst="rect">
            <a:avLst/>
          </a:prstGeom>
          <a:noFill/>
          <a:ln/>
        </p:spPr>
        <p:txBody>
          <a:bodyPr wrap="none" lIns="0" tIns="0" rIns="0" bIns="0" rtlCol="0" anchor="t"/>
          <a:lstStyle/>
          <a:p>
            <a:pPr marL="0" indent="0">
              <a:lnSpc>
                <a:spcPts val="2800"/>
              </a:lnSpc>
              <a:buNone/>
            </a:pPr>
            <a:r>
              <a:rPr lang="en-US" sz="1750" dirty="0">
                <a:solidFill>
                  <a:srgbClr val="2C2821"/>
                </a:solidFill>
                <a:latin typeface="Lora" pitchFamily="34" charset="0"/>
                <a:ea typeface="Lora" pitchFamily="34" charset="-122"/>
                <a:cs typeface="Lora" pitchFamily="34" charset="-120"/>
              </a:rPr>
              <a:t>Removing outdated or unnecessary schedule entries.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2085" y="651867"/>
            <a:ext cx="5620464" cy="639008"/>
          </a:xfrm>
          <a:prstGeom prst="rect">
            <a:avLst/>
          </a:prstGeom>
          <a:noFill/>
          <a:ln/>
        </p:spPr>
        <p:txBody>
          <a:bodyPr wrap="none" lIns="0" tIns="0" rIns="0" bIns="0" rtlCol="0" anchor="t"/>
          <a:lstStyle/>
          <a:p>
            <a:pPr marL="0" indent="0">
              <a:lnSpc>
                <a:spcPts val="5000"/>
              </a:lnSpc>
              <a:buNone/>
            </a:pPr>
            <a:r>
              <a:rPr lang="en-US" sz="4000" dirty="0">
                <a:solidFill>
                  <a:srgbClr val="233E32"/>
                </a:solidFill>
                <a:latin typeface="Alice" pitchFamily="34" charset="0"/>
                <a:ea typeface="Alice" pitchFamily="34" charset="-122"/>
                <a:cs typeface="Alice" pitchFamily="34" charset="-120"/>
              </a:rPr>
              <a:t>Create Project Timelines</a:t>
            </a:r>
            <a:endParaRPr lang="en-US" sz="4000" dirty="0"/>
          </a:p>
        </p:txBody>
      </p:sp>
      <p:sp>
        <p:nvSpPr>
          <p:cNvPr id="4" name="Shape 1"/>
          <p:cNvSpPr/>
          <p:nvPr/>
        </p:nvSpPr>
        <p:spPr>
          <a:xfrm>
            <a:off x="6497360" y="1597581"/>
            <a:ext cx="22860" cy="5980152"/>
          </a:xfrm>
          <a:prstGeom prst="roundRect">
            <a:avLst>
              <a:gd name="adj" fmla="val 134192"/>
            </a:avLst>
          </a:prstGeom>
          <a:solidFill>
            <a:srgbClr val="D6D3CC"/>
          </a:solidFill>
          <a:ln/>
        </p:spPr>
      </p:sp>
      <p:sp>
        <p:nvSpPr>
          <p:cNvPr id="5" name="Shape 2"/>
          <p:cNvSpPr/>
          <p:nvPr/>
        </p:nvSpPr>
        <p:spPr>
          <a:xfrm>
            <a:off x="6715958" y="2046208"/>
            <a:ext cx="715685" cy="22860"/>
          </a:xfrm>
          <a:prstGeom prst="roundRect">
            <a:avLst>
              <a:gd name="adj" fmla="val 134192"/>
            </a:avLst>
          </a:prstGeom>
          <a:solidFill>
            <a:srgbClr val="D6D3CC"/>
          </a:solidFill>
          <a:ln/>
        </p:spPr>
      </p:sp>
      <p:sp>
        <p:nvSpPr>
          <p:cNvPr id="6" name="Shape 3"/>
          <p:cNvSpPr/>
          <p:nvPr/>
        </p:nvSpPr>
        <p:spPr>
          <a:xfrm>
            <a:off x="6278761" y="1827609"/>
            <a:ext cx="460058" cy="460057"/>
          </a:xfrm>
          <a:prstGeom prst="roundRect">
            <a:avLst>
              <a:gd name="adj" fmla="val 6668"/>
            </a:avLst>
          </a:prstGeom>
          <a:solidFill>
            <a:srgbClr val="F0EDE6"/>
          </a:solidFill>
          <a:ln/>
        </p:spPr>
      </p:sp>
      <p:sp>
        <p:nvSpPr>
          <p:cNvPr id="7" name="Text 4"/>
          <p:cNvSpPr/>
          <p:nvPr/>
        </p:nvSpPr>
        <p:spPr>
          <a:xfrm>
            <a:off x="6443067" y="1904286"/>
            <a:ext cx="131326" cy="306705"/>
          </a:xfrm>
          <a:prstGeom prst="rect">
            <a:avLst/>
          </a:prstGeom>
          <a:noFill/>
          <a:ln/>
        </p:spPr>
        <p:txBody>
          <a:bodyPr wrap="none" lIns="0" tIns="0" rIns="0" bIns="0" rtlCol="0" anchor="t"/>
          <a:lstStyle/>
          <a:p>
            <a:pPr marL="0" indent="0" algn="ctr">
              <a:lnSpc>
                <a:spcPts val="2400"/>
              </a:lnSpc>
              <a:buNone/>
            </a:pPr>
            <a:r>
              <a:rPr lang="en-US" sz="2400" dirty="0">
                <a:solidFill>
                  <a:srgbClr val="2C2821"/>
                </a:solidFill>
                <a:latin typeface="Alice" pitchFamily="34" charset="0"/>
                <a:ea typeface="Alice" pitchFamily="34" charset="-122"/>
                <a:cs typeface="Alice" pitchFamily="34" charset="-120"/>
              </a:rPr>
              <a:t>1</a:t>
            </a:r>
            <a:endParaRPr lang="en-US" sz="2400" dirty="0"/>
          </a:p>
        </p:txBody>
      </p:sp>
      <p:sp>
        <p:nvSpPr>
          <p:cNvPr id="8" name="Text 5"/>
          <p:cNvSpPr/>
          <p:nvPr/>
        </p:nvSpPr>
        <p:spPr>
          <a:xfrm>
            <a:off x="7633573" y="1802011"/>
            <a:ext cx="2556272" cy="319445"/>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Define Milestones</a:t>
            </a:r>
            <a:endParaRPr lang="en-US" sz="2000" dirty="0"/>
          </a:p>
        </p:txBody>
      </p:sp>
      <p:sp>
        <p:nvSpPr>
          <p:cNvPr id="9" name="Text 6"/>
          <p:cNvSpPr/>
          <p:nvPr/>
        </p:nvSpPr>
        <p:spPr>
          <a:xfrm>
            <a:off x="7633573" y="2244090"/>
            <a:ext cx="6281142" cy="654368"/>
          </a:xfrm>
          <a:prstGeom prst="rect">
            <a:avLst/>
          </a:prstGeom>
          <a:noFill/>
          <a:ln/>
        </p:spPr>
        <p:txBody>
          <a:bodyPr wrap="squar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Key events or deliverables within a project, with their corresponding due dates.</a:t>
            </a:r>
            <a:endParaRPr lang="en-US" sz="1600" dirty="0"/>
          </a:p>
        </p:txBody>
      </p:sp>
      <p:sp>
        <p:nvSpPr>
          <p:cNvPr id="10" name="Shape 7"/>
          <p:cNvSpPr/>
          <p:nvPr/>
        </p:nvSpPr>
        <p:spPr>
          <a:xfrm>
            <a:off x="6715958" y="3755946"/>
            <a:ext cx="715685" cy="22860"/>
          </a:xfrm>
          <a:prstGeom prst="roundRect">
            <a:avLst>
              <a:gd name="adj" fmla="val 134192"/>
            </a:avLst>
          </a:prstGeom>
          <a:solidFill>
            <a:srgbClr val="D6D3CC"/>
          </a:solidFill>
          <a:ln/>
        </p:spPr>
      </p:sp>
      <p:sp>
        <p:nvSpPr>
          <p:cNvPr id="11" name="Shape 8"/>
          <p:cNvSpPr/>
          <p:nvPr/>
        </p:nvSpPr>
        <p:spPr>
          <a:xfrm>
            <a:off x="6278761" y="3537347"/>
            <a:ext cx="460058" cy="460057"/>
          </a:xfrm>
          <a:prstGeom prst="roundRect">
            <a:avLst>
              <a:gd name="adj" fmla="val 6668"/>
            </a:avLst>
          </a:prstGeom>
          <a:solidFill>
            <a:srgbClr val="F0EDE6"/>
          </a:solidFill>
          <a:ln/>
        </p:spPr>
      </p:sp>
      <p:sp>
        <p:nvSpPr>
          <p:cNvPr id="12" name="Text 9"/>
          <p:cNvSpPr/>
          <p:nvPr/>
        </p:nvSpPr>
        <p:spPr>
          <a:xfrm>
            <a:off x="6433423" y="3614023"/>
            <a:ext cx="150614" cy="306705"/>
          </a:xfrm>
          <a:prstGeom prst="rect">
            <a:avLst/>
          </a:prstGeom>
          <a:noFill/>
          <a:ln/>
        </p:spPr>
        <p:txBody>
          <a:bodyPr wrap="none" lIns="0" tIns="0" rIns="0" bIns="0" rtlCol="0" anchor="t"/>
          <a:lstStyle/>
          <a:p>
            <a:pPr marL="0" indent="0" algn="ctr">
              <a:lnSpc>
                <a:spcPts val="2400"/>
              </a:lnSpc>
              <a:buNone/>
            </a:pPr>
            <a:r>
              <a:rPr lang="en-US" sz="2400" dirty="0">
                <a:solidFill>
                  <a:srgbClr val="2C2821"/>
                </a:solidFill>
                <a:latin typeface="Alice" pitchFamily="34" charset="0"/>
                <a:ea typeface="Alice" pitchFamily="34" charset="-122"/>
                <a:cs typeface="Alice" pitchFamily="34" charset="-120"/>
              </a:rPr>
              <a:t>2</a:t>
            </a:r>
            <a:endParaRPr lang="en-US" sz="2400" dirty="0"/>
          </a:p>
        </p:txBody>
      </p:sp>
      <p:sp>
        <p:nvSpPr>
          <p:cNvPr id="13" name="Text 10"/>
          <p:cNvSpPr/>
          <p:nvPr/>
        </p:nvSpPr>
        <p:spPr>
          <a:xfrm>
            <a:off x="7633573" y="3511748"/>
            <a:ext cx="2556272" cy="319445"/>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Task Dependencies</a:t>
            </a:r>
            <a:endParaRPr lang="en-US" sz="2000" dirty="0"/>
          </a:p>
        </p:txBody>
      </p:sp>
      <p:sp>
        <p:nvSpPr>
          <p:cNvPr id="14" name="Text 11"/>
          <p:cNvSpPr/>
          <p:nvPr/>
        </p:nvSpPr>
        <p:spPr>
          <a:xfrm>
            <a:off x="7633573" y="3953828"/>
            <a:ext cx="6281142" cy="654368"/>
          </a:xfrm>
          <a:prstGeom prst="rect">
            <a:avLst/>
          </a:prstGeom>
          <a:noFill/>
          <a:ln/>
        </p:spPr>
        <p:txBody>
          <a:bodyPr wrap="squar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Relationships between tasks, where the completion of one task depends on another.</a:t>
            </a:r>
            <a:endParaRPr lang="en-US" sz="1600" dirty="0"/>
          </a:p>
        </p:txBody>
      </p:sp>
      <p:sp>
        <p:nvSpPr>
          <p:cNvPr id="15" name="Shape 12"/>
          <p:cNvSpPr/>
          <p:nvPr/>
        </p:nvSpPr>
        <p:spPr>
          <a:xfrm>
            <a:off x="6715958" y="5465683"/>
            <a:ext cx="715685" cy="22860"/>
          </a:xfrm>
          <a:prstGeom prst="roundRect">
            <a:avLst>
              <a:gd name="adj" fmla="val 134192"/>
            </a:avLst>
          </a:prstGeom>
          <a:solidFill>
            <a:srgbClr val="D6D3CC"/>
          </a:solidFill>
          <a:ln/>
        </p:spPr>
      </p:sp>
      <p:sp>
        <p:nvSpPr>
          <p:cNvPr id="16" name="Shape 13"/>
          <p:cNvSpPr/>
          <p:nvPr/>
        </p:nvSpPr>
        <p:spPr>
          <a:xfrm>
            <a:off x="6278761" y="5247084"/>
            <a:ext cx="460058" cy="460057"/>
          </a:xfrm>
          <a:prstGeom prst="roundRect">
            <a:avLst>
              <a:gd name="adj" fmla="val 6668"/>
            </a:avLst>
          </a:prstGeom>
          <a:solidFill>
            <a:srgbClr val="F0EDE6"/>
          </a:solidFill>
          <a:ln/>
        </p:spPr>
      </p:sp>
      <p:sp>
        <p:nvSpPr>
          <p:cNvPr id="17" name="Text 14"/>
          <p:cNvSpPr/>
          <p:nvPr/>
        </p:nvSpPr>
        <p:spPr>
          <a:xfrm>
            <a:off x="6434018" y="5323761"/>
            <a:ext cx="149423" cy="306705"/>
          </a:xfrm>
          <a:prstGeom prst="rect">
            <a:avLst/>
          </a:prstGeom>
          <a:noFill/>
          <a:ln/>
        </p:spPr>
        <p:txBody>
          <a:bodyPr wrap="none" lIns="0" tIns="0" rIns="0" bIns="0" rtlCol="0" anchor="t"/>
          <a:lstStyle/>
          <a:p>
            <a:pPr marL="0" indent="0" algn="ctr">
              <a:lnSpc>
                <a:spcPts val="2400"/>
              </a:lnSpc>
              <a:buNone/>
            </a:pPr>
            <a:r>
              <a:rPr lang="en-US" sz="2400" dirty="0">
                <a:solidFill>
                  <a:srgbClr val="2C2821"/>
                </a:solidFill>
                <a:latin typeface="Alice" pitchFamily="34" charset="0"/>
                <a:ea typeface="Alice" pitchFamily="34" charset="-122"/>
                <a:cs typeface="Alice" pitchFamily="34" charset="-120"/>
              </a:rPr>
              <a:t>3</a:t>
            </a:r>
            <a:endParaRPr lang="en-US" sz="2400" dirty="0"/>
          </a:p>
        </p:txBody>
      </p:sp>
      <p:sp>
        <p:nvSpPr>
          <p:cNvPr id="18" name="Text 15"/>
          <p:cNvSpPr/>
          <p:nvPr/>
        </p:nvSpPr>
        <p:spPr>
          <a:xfrm>
            <a:off x="7633573" y="5221486"/>
            <a:ext cx="2556272" cy="319445"/>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Resource Allocation</a:t>
            </a:r>
            <a:endParaRPr lang="en-US" sz="2000" dirty="0"/>
          </a:p>
        </p:txBody>
      </p:sp>
      <p:sp>
        <p:nvSpPr>
          <p:cNvPr id="19" name="Text 16"/>
          <p:cNvSpPr/>
          <p:nvPr/>
        </p:nvSpPr>
        <p:spPr>
          <a:xfrm>
            <a:off x="7633573" y="5663565"/>
            <a:ext cx="6281142" cy="327184"/>
          </a:xfrm>
          <a:prstGeom prst="rect">
            <a:avLst/>
          </a:prstGeom>
          <a:noFill/>
          <a:ln/>
        </p:spPr>
        <p:txBody>
          <a:bodyPr wrap="non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Assign personnel or resources to specific tasks and milestones.</a:t>
            </a:r>
            <a:endParaRPr lang="en-US" sz="1600" dirty="0"/>
          </a:p>
        </p:txBody>
      </p:sp>
      <p:sp>
        <p:nvSpPr>
          <p:cNvPr id="20" name="Shape 17"/>
          <p:cNvSpPr/>
          <p:nvPr/>
        </p:nvSpPr>
        <p:spPr>
          <a:xfrm>
            <a:off x="6715958" y="6848237"/>
            <a:ext cx="715685" cy="22860"/>
          </a:xfrm>
          <a:prstGeom prst="roundRect">
            <a:avLst>
              <a:gd name="adj" fmla="val 134192"/>
            </a:avLst>
          </a:prstGeom>
          <a:solidFill>
            <a:srgbClr val="D6D3CC"/>
          </a:solidFill>
          <a:ln/>
        </p:spPr>
      </p:sp>
      <p:sp>
        <p:nvSpPr>
          <p:cNvPr id="21" name="Shape 18"/>
          <p:cNvSpPr/>
          <p:nvPr/>
        </p:nvSpPr>
        <p:spPr>
          <a:xfrm>
            <a:off x="6278761" y="6629638"/>
            <a:ext cx="460058" cy="460057"/>
          </a:xfrm>
          <a:prstGeom prst="roundRect">
            <a:avLst>
              <a:gd name="adj" fmla="val 6668"/>
            </a:avLst>
          </a:prstGeom>
          <a:solidFill>
            <a:srgbClr val="F0EDE6"/>
          </a:solidFill>
          <a:ln/>
        </p:spPr>
      </p:sp>
      <p:sp>
        <p:nvSpPr>
          <p:cNvPr id="22" name="Text 19"/>
          <p:cNvSpPr/>
          <p:nvPr/>
        </p:nvSpPr>
        <p:spPr>
          <a:xfrm>
            <a:off x="6432709" y="6706314"/>
            <a:ext cx="152162" cy="306705"/>
          </a:xfrm>
          <a:prstGeom prst="rect">
            <a:avLst/>
          </a:prstGeom>
          <a:noFill/>
          <a:ln/>
        </p:spPr>
        <p:txBody>
          <a:bodyPr wrap="none" lIns="0" tIns="0" rIns="0" bIns="0" rtlCol="0" anchor="t"/>
          <a:lstStyle/>
          <a:p>
            <a:pPr marL="0" indent="0" algn="ctr">
              <a:lnSpc>
                <a:spcPts val="2400"/>
              </a:lnSpc>
              <a:buNone/>
            </a:pPr>
            <a:r>
              <a:rPr lang="en-US" sz="2400" dirty="0">
                <a:solidFill>
                  <a:srgbClr val="2C2821"/>
                </a:solidFill>
                <a:latin typeface="Alice" pitchFamily="34" charset="0"/>
                <a:ea typeface="Alice" pitchFamily="34" charset="-122"/>
                <a:cs typeface="Alice" pitchFamily="34" charset="-120"/>
              </a:rPr>
              <a:t>4</a:t>
            </a:r>
            <a:endParaRPr lang="en-US" sz="2400" dirty="0"/>
          </a:p>
        </p:txBody>
      </p:sp>
      <p:sp>
        <p:nvSpPr>
          <p:cNvPr id="23" name="Text 20"/>
          <p:cNvSpPr/>
          <p:nvPr/>
        </p:nvSpPr>
        <p:spPr>
          <a:xfrm>
            <a:off x="7633573" y="6604040"/>
            <a:ext cx="2556272" cy="319445"/>
          </a:xfrm>
          <a:prstGeom prst="rect">
            <a:avLst/>
          </a:prstGeom>
          <a:noFill/>
          <a:ln/>
        </p:spPr>
        <p:txBody>
          <a:bodyPr wrap="none" lIns="0" tIns="0" rIns="0" bIns="0" rtlCol="0" anchor="t"/>
          <a:lstStyle/>
          <a:p>
            <a:pPr marL="0" indent="0" algn="l">
              <a:lnSpc>
                <a:spcPts val="2500"/>
              </a:lnSpc>
              <a:buNone/>
            </a:pPr>
            <a:r>
              <a:rPr lang="en-US" sz="2000" dirty="0">
                <a:solidFill>
                  <a:srgbClr val="2C2821"/>
                </a:solidFill>
                <a:latin typeface="Alice" pitchFamily="34" charset="0"/>
                <a:ea typeface="Alice" pitchFamily="34" charset="-122"/>
                <a:cs typeface="Alice" pitchFamily="34" charset="-120"/>
              </a:rPr>
              <a:t>Duration Estimates</a:t>
            </a:r>
            <a:endParaRPr lang="en-US" sz="2000" dirty="0"/>
          </a:p>
        </p:txBody>
      </p:sp>
      <p:sp>
        <p:nvSpPr>
          <p:cNvPr id="24" name="Text 21"/>
          <p:cNvSpPr/>
          <p:nvPr/>
        </p:nvSpPr>
        <p:spPr>
          <a:xfrm>
            <a:off x="7633573" y="7046119"/>
            <a:ext cx="6281142" cy="327184"/>
          </a:xfrm>
          <a:prstGeom prst="rect">
            <a:avLst/>
          </a:prstGeom>
          <a:noFill/>
          <a:ln/>
        </p:spPr>
        <p:txBody>
          <a:bodyPr wrap="none" lIns="0" tIns="0" rIns="0" bIns="0" rtlCol="0" anchor="t"/>
          <a:lstStyle/>
          <a:p>
            <a:pPr marL="0" indent="0" algn="l">
              <a:lnSpc>
                <a:spcPts val="2550"/>
              </a:lnSpc>
              <a:buNone/>
            </a:pPr>
            <a:r>
              <a:rPr lang="en-US" sz="1600" dirty="0">
                <a:solidFill>
                  <a:srgbClr val="2C2821"/>
                </a:solidFill>
                <a:latin typeface="Lora" pitchFamily="34" charset="0"/>
                <a:ea typeface="Lora" pitchFamily="34" charset="-122"/>
                <a:cs typeface="Lora" pitchFamily="34" charset="-120"/>
              </a:rPr>
              <a:t>Assess the time required to complete each task and milestone.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72141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Adjust Schedules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Progress Tracking</a:t>
            </a:r>
            <a:endParaRPr lang="en-US" sz="2200" dirty="0"/>
          </a:p>
        </p:txBody>
      </p:sp>
      <p:sp>
        <p:nvSpPr>
          <p:cNvPr id="4" name="Text 2"/>
          <p:cNvSpPr/>
          <p:nvPr/>
        </p:nvSpPr>
        <p:spPr>
          <a:xfrm>
            <a:off x="793790"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Monitor actual progress against planned schedules.</a:t>
            </a:r>
            <a:endParaRPr lang="en-US" sz="1750" dirty="0"/>
          </a:p>
        </p:txBody>
      </p:sp>
      <p:sp>
        <p:nvSpPr>
          <p:cNvPr id="5" name="Text 3"/>
          <p:cNvSpPr/>
          <p:nvPr/>
        </p:nvSpPr>
        <p:spPr>
          <a:xfrm>
            <a:off x="5332928"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Dependency Updates</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Adjust schedules based on changes in task dependencies.</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Resource Changes</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Modify schedules based on changes in available resources or personnel.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687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Object-Oriented Python Solution</a:t>
            </a:r>
            <a:endParaRPr lang="en-US" sz="4450" dirty="0"/>
          </a:p>
        </p:txBody>
      </p:sp>
      <p:sp>
        <p:nvSpPr>
          <p:cNvPr id="4" name="Shape 1"/>
          <p:cNvSpPr/>
          <p:nvPr/>
        </p:nvSpPr>
        <p:spPr>
          <a:xfrm>
            <a:off x="6280190" y="2484596"/>
            <a:ext cx="3664863" cy="2395657"/>
          </a:xfrm>
          <a:prstGeom prst="roundRect">
            <a:avLst>
              <a:gd name="adj" fmla="val 1420"/>
            </a:avLst>
          </a:prstGeom>
          <a:solidFill>
            <a:srgbClr val="F0EDE6"/>
          </a:solidFill>
          <a:ln/>
        </p:spPr>
      </p:sp>
      <p:sp>
        <p:nvSpPr>
          <p:cNvPr id="5" name="Text 2"/>
          <p:cNvSpPr/>
          <p:nvPr/>
        </p:nvSpPr>
        <p:spPr>
          <a:xfrm>
            <a:off x="6507004" y="2711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Project Class</a:t>
            </a:r>
            <a:endParaRPr lang="en-US" sz="2200" dirty="0"/>
          </a:p>
        </p:txBody>
      </p:sp>
      <p:sp>
        <p:nvSpPr>
          <p:cNvPr id="6" name="Text 3"/>
          <p:cNvSpPr/>
          <p:nvPr/>
        </p:nvSpPr>
        <p:spPr>
          <a:xfrm>
            <a:off x="6507004" y="3201829"/>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Encapsulates project information, including timelines, tasks, and dependencies.</a:t>
            </a:r>
            <a:endParaRPr lang="en-US" sz="1750" dirty="0"/>
          </a:p>
        </p:txBody>
      </p:sp>
      <p:sp>
        <p:nvSpPr>
          <p:cNvPr id="7" name="Shape 4"/>
          <p:cNvSpPr/>
          <p:nvPr/>
        </p:nvSpPr>
        <p:spPr>
          <a:xfrm>
            <a:off x="10171867" y="2484596"/>
            <a:ext cx="3664863" cy="2395657"/>
          </a:xfrm>
          <a:prstGeom prst="roundRect">
            <a:avLst>
              <a:gd name="adj" fmla="val 1420"/>
            </a:avLst>
          </a:prstGeom>
          <a:solidFill>
            <a:srgbClr val="F0EDE6"/>
          </a:solidFill>
          <a:ln/>
        </p:spPr>
      </p:sp>
      <p:sp>
        <p:nvSpPr>
          <p:cNvPr id="8" name="Text 5"/>
          <p:cNvSpPr/>
          <p:nvPr/>
        </p:nvSpPr>
        <p:spPr>
          <a:xfrm>
            <a:off x="10398681" y="2711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Timeline Class</a:t>
            </a:r>
            <a:endParaRPr lang="en-US" sz="2200" dirty="0"/>
          </a:p>
        </p:txBody>
      </p:sp>
      <p:sp>
        <p:nvSpPr>
          <p:cNvPr id="9" name="Text 6"/>
          <p:cNvSpPr/>
          <p:nvPr/>
        </p:nvSpPr>
        <p:spPr>
          <a:xfrm>
            <a:off x="10398681" y="320182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Represents a project timeline, with a collection of milestones and tasks.</a:t>
            </a:r>
            <a:endParaRPr lang="en-US" sz="1750" dirty="0"/>
          </a:p>
        </p:txBody>
      </p:sp>
      <p:sp>
        <p:nvSpPr>
          <p:cNvPr id="10" name="Shape 7"/>
          <p:cNvSpPr/>
          <p:nvPr/>
        </p:nvSpPr>
        <p:spPr>
          <a:xfrm>
            <a:off x="6280190" y="5107067"/>
            <a:ext cx="3664863" cy="2395657"/>
          </a:xfrm>
          <a:prstGeom prst="roundRect">
            <a:avLst>
              <a:gd name="adj" fmla="val 1420"/>
            </a:avLst>
          </a:prstGeom>
          <a:solidFill>
            <a:srgbClr val="F0EDE6"/>
          </a:solidFill>
          <a:ln/>
        </p:spPr>
      </p:sp>
      <p:sp>
        <p:nvSpPr>
          <p:cNvPr id="11" name="Text 8"/>
          <p:cNvSpPr/>
          <p:nvPr/>
        </p:nvSpPr>
        <p:spPr>
          <a:xfrm>
            <a:off x="6507004" y="53338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Task Class</a:t>
            </a:r>
            <a:endParaRPr lang="en-US" sz="2200" dirty="0"/>
          </a:p>
        </p:txBody>
      </p:sp>
      <p:sp>
        <p:nvSpPr>
          <p:cNvPr id="12" name="Text 9"/>
          <p:cNvSpPr/>
          <p:nvPr/>
        </p:nvSpPr>
        <p:spPr>
          <a:xfrm>
            <a:off x="6507004" y="5824299"/>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Represents an individual task, including duration, dependencies, and resource allocation.</a:t>
            </a:r>
            <a:endParaRPr lang="en-US" sz="1750" dirty="0"/>
          </a:p>
        </p:txBody>
      </p:sp>
      <p:sp>
        <p:nvSpPr>
          <p:cNvPr id="13" name="Shape 10"/>
          <p:cNvSpPr/>
          <p:nvPr/>
        </p:nvSpPr>
        <p:spPr>
          <a:xfrm>
            <a:off x="10171867" y="5107067"/>
            <a:ext cx="3664863" cy="2395657"/>
          </a:xfrm>
          <a:prstGeom prst="roundRect">
            <a:avLst>
              <a:gd name="adj" fmla="val 1420"/>
            </a:avLst>
          </a:prstGeom>
          <a:solidFill>
            <a:srgbClr val="F0EDE6"/>
          </a:solidFill>
          <a:ln/>
        </p:spPr>
      </p:sp>
      <p:sp>
        <p:nvSpPr>
          <p:cNvPr id="14" name="Text 11"/>
          <p:cNvSpPr/>
          <p:nvPr/>
        </p:nvSpPr>
        <p:spPr>
          <a:xfrm>
            <a:off x="10398681" y="53338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Milestone Class</a:t>
            </a:r>
            <a:endParaRPr lang="en-US" sz="2200" dirty="0"/>
          </a:p>
        </p:txBody>
      </p:sp>
      <p:sp>
        <p:nvSpPr>
          <p:cNvPr id="15" name="Text 12"/>
          <p:cNvSpPr/>
          <p:nvPr/>
        </p:nvSpPr>
        <p:spPr>
          <a:xfrm>
            <a:off x="10398681" y="582429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Represents a milestone, with a deadline and a set of associated tasks.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44197" y="2709029"/>
            <a:ext cx="4998006" cy="2811423"/>
          </a:xfrm>
          <a:prstGeom prst="rect">
            <a:avLst/>
          </a:prstGeom>
        </p:spPr>
      </p:pic>
      <p:sp>
        <p:nvSpPr>
          <p:cNvPr id="4" name="Text 0"/>
          <p:cNvSpPr/>
          <p:nvPr/>
        </p:nvSpPr>
        <p:spPr>
          <a:xfrm>
            <a:off x="6169938" y="538520"/>
            <a:ext cx="5690473" cy="610314"/>
          </a:xfrm>
          <a:prstGeom prst="rect">
            <a:avLst/>
          </a:prstGeom>
          <a:noFill/>
          <a:ln/>
        </p:spPr>
        <p:txBody>
          <a:bodyPr wrap="none" lIns="0" tIns="0" rIns="0" bIns="0" rtlCol="0" anchor="t"/>
          <a:lstStyle/>
          <a:p>
            <a:pPr marL="0" indent="0">
              <a:lnSpc>
                <a:spcPts val="4800"/>
              </a:lnSpc>
              <a:buNone/>
            </a:pPr>
            <a:r>
              <a:rPr lang="en-US" sz="3800" dirty="0">
                <a:solidFill>
                  <a:srgbClr val="233E32"/>
                </a:solidFill>
                <a:latin typeface="Alice" pitchFamily="34" charset="0"/>
                <a:ea typeface="Alice" pitchFamily="34" charset="-122"/>
                <a:cs typeface="Alice" pitchFamily="34" charset="-120"/>
              </a:rPr>
              <a:t>Manage Project Schedules</a:t>
            </a:r>
            <a:endParaRPr lang="en-US" sz="3800" dirty="0"/>
          </a:p>
        </p:txBody>
      </p:sp>
      <p:pic>
        <p:nvPicPr>
          <p:cNvPr id="5" name="Image 2" descr="preencoded.png"/>
          <p:cNvPicPr>
            <a:picLocks noChangeAspect="1"/>
          </p:cNvPicPr>
          <p:nvPr/>
        </p:nvPicPr>
        <p:blipFill>
          <a:blip r:embed="rId5"/>
          <a:stretch>
            <a:fillRect/>
          </a:stretch>
        </p:blipFill>
        <p:spPr>
          <a:xfrm>
            <a:off x="6169938" y="1441728"/>
            <a:ext cx="976432" cy="1562338"/>
          </a:xfrm>
          <a:prstGeom prst="rect">
            <a:avLst/>
          </a:prstGeom>
        </p:spPr>
      </p:pic>
      <p:sp>
        <p:nvSpPr>
          <p:cNvPr id="6" name="Text 1"/>
          <p:cNvSpPr/>
          <p:nvPr/>
        </p:nvSpPr>
        <p:spPr>
          <a:xfrm>
            <a:off x="7439263" y="1636990"/>
            <a:ext cx="2441258" cy="305038"/>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Schedule Creation</a:t>
            </a:r>
            <a:endParaRPr lang="en-US" sz="1900" dirty="0"/>
          </a:p>
        </p:txBody>
      </p:sp>
      <p:sp>
        <p:nvSpPr>
          <p:cNvPr id="7" name="Text 2"/>
          <p:cNvSpPr/>
          <p:nvPr/>
        </p:nvSpPr>
        <p:spPr>
          <a:xfrm>
            <a:off x="7439263" y="2059186"/>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Users can create new project schedules, defining milestones, tasks, and dependencies.</a:t>
            </a:r>
            <a:endParaRPr lang="en-US" sz="1500" dirty="0"/>
          </a:p>
        </p:txBody>
      </p:sp>
      <p:pic>
        <p:nvPicPr>
          <p:cNvPr id="8" name="Image 3" descr="preencoded.png"/>
          <p:cNvPicPr>
            <a:picLocks noChangeAspect="1"/>
          </p:cNvPicPr>
          <p:nvPr/>
        </p:nvPicPr>
        <p:blipFill>
          <a:blip r:embed="rId6"/>
          <a:stretch>
            <a:fillRect/>
          </a:stretch>
        </p:blipFill>
        <p:spPr>
          <a:xfrm>
            <a:off x="6169938" y="3004066"/>
            <a:ext cx="976432" cy="1562338"/>
          </a:xfrm>
          <a:prstGeom prst="rect">
            <a:avLst/>
          </a:prstGeom>
        </p:spPr>
      </p:pic>
      <p:sp>
        <p:nvSpPr>
          <p:cNvPr id="9" name="Text 3"/>
          <p:cNvSpPr/>
          <p:nvPr/>
        </p:nvSpPr>
        <p:spPr>
          <a:xfrm>
            <a:off x="7439263" y="3199328"/>
            <a:ext cx="2441258" cy="305038"/>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Schedule Viewing</a:t>
            </a:r>
            <a:endParaRPr lang="en-US" sz="1900" dirty="0"/>
          </a:p>
        </p:txBody>
      </p:sp>
      <p:sp>
        <p:nvSpPr>
          <p:cNvPr id="10" name="Text 4"/>
          <p:cNvSpPr/>
          <p:nvPr/>
        </p:nvSpPr>
        <p:spPr>
          <a:xfrm>
            <a:off x="7439263" y="3621524"/>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Users can view existing schedules, displaying timelines, task lists, and progress reports.</a:t>
            </a:r>
            <a:endParaRPr lang="en-US" sz="1500" dirty="0"/>
          </a:p>
        </p:txBody>
      </p:sp>
      <p:pic>
        <p:nvPicPr>
          <p:cNvPr id="11" name="Image 4" descr="preencoded.png"/>
          <p:cNvPicPr>
            <a:picLocks noChangeAspect="1"/>
          </p:cNvPicPr>
          <p:nvPr/>
        </p:nvPicPr>
        <p:blipFill>
          <a:blip r:embed="rId7"/>
          <a:stretch>
            <a:fillRect/>
          </a:stretch>
        </p:blipFill>
        <p:spPr>
          <a:xfrm>
            <a:off x="6169938" y="4566404"/>
            <a:ext cx="976432" cy="1562338"/>
          </a:xfrm>
          <a:prstGeom prst="rect">
            <a:avLst/>
          </a:prstGeom>
        </p:spPr>
      </p:pic>
      <p:sp>
        <p:nvSpPr>
          <p:cNvPr id="12" name="Text 5"/>
          <p:cNvSpPr/>
          <p:nvPr/>
        </p:nvSpPr>
        <p:spPr>
          <a:xfrm>
            <a:off x="7439263" y="4761667"/>
            <a:ext cx="2441258" cy="305038"/>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Schedule Updates</a:t>
            </a:r>
            <a:endParaRPr lang="en-US" sz="1900" dirty="0"/>
          </a:p>
        </p:txBody>
      </p:sp>
      <p:sp>
        <p:nvSpPr>
          <p:cNvPr id="13" name="Text 6"/>
          <p:cNvSpPr/>
          <p:nvPr/>
        </p:nvSpPr>
        <p:spPr>
          <a:xfrm>
            <a:off x="7439263" y="5183862"/>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Users can update schedules by adjusting task durations, deadlines, or dependencies.</a:t>
            </a:r>
            <a:endParaRPr lang="en-US" sz="1500" dirty="0"/>
          </a:p>
        </p:txBody>
      </p:sp>
      <p:pic>
        <p:nvPicPr>
          <p:cNvPr id="14" name="Image 5" descr="preencoded.png"/>
          <p:cNvPicPr>
            <a:picLocks noChangeAspect="1"/>
          </p:cNvPicPr>
          <p:nvPr/>
        </p:nvPicPr>
        <p:blipFill>
          <a:blip r:embed="rId8"/>
          <a:stretch>
            <a:fillRect/>
          </a:stretch>
        </p:blipFill>
        <p:spPr>
          <a:xfrm>
            <a:off x="6169938" y="6128742"/>
            <a:ext cx="976432" cy="1562338"/>
          </a:xfrm>
          <a:prstGeom prst="rect">
            <a:avLst/>
          </a:prstGeom>
        </p:spPr>
      </p:pic>
      <p:sp>
        <p:nvSpPr>
          <p:cNvPr id="15" name="Text 7"/>
          <p:cNvSpPr/>
          <p:nvPr/>
        </p:nvSpPr>
        <p:spPr>
          <a:xfrm>
            <a:off x="7439263" y="6324005"/>
            <a:ext cx="2441258" cy="305038"/>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Schedule Reporting</a:t>
            </a:r>
            <a:endParaRPr lang="en-US" sz="1900" dirty="0"/>
          </a:p>
        </p:txBody>
      </p:sp>
      <p:sp>
        <p:nvSpPr>
          <p:cNvPr id="16" name="Text 8"/>
          <p:cNvSpPr/>
          <p:nvPr/>
        </p:nvSpPr>
        <p:spPr>
          <a:xfrm>
            <a:off x="7439263" y="6746200"/>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The system generates reports summarizing progress, highlighting critical paths, and identifying potential issues.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204"/>
            <a:ext cx="717173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Create, Read, Update, Delete</a:t>
            </a:r>
            <a:endParaRPr lang="en-US" sz="4450" dirty="0"/>
          </a:p>
        </p:txBody>
      </p:sp>
      <p:sp>
        <p:nvSpPr>
          <p:cNvPr id="4" name="Shape 1"/>
          <p:cNvSpPr/>
          <p:nvPr/>
        </p:nvSpPr>
        <p:spPr>
          <a:xfrm>
            <a:off x="793790" y="1917144"/>
            <a:ext cx="7556421" cy="5444252"/>
          </a:xfrm>
          <a:prstGeom prst="roundRect">
            <a:avLst>
              <a:gd name="adj" fmla="val 625"/>
            </a:avLst>
          </a:prstGeom>
          <a:noFill/>
          <a:ln w="7620">
            <a:solidFill>
              <a:srgbClr val="000000">
                <a:alpha val="8000"/>
              </a:srgbClr>
            </a:solidFill>
            <a:prstDash val="solid"/>
          </a:ln>
        </p:spPr>
      </p:sp>
      <p:sp>
        <p:nvSpPr>
          <p:cNvPr id="5" name="Shape 2"/>
          <p:cNvSpPr/>
          <p:nvPr/>
        </p:nvSpPr>
        <p:spPr>
          <a:xfrm>
            <a:off x="801410" y="1924764"/>
            <a:ext cx="7541181" cy="650319"/>
          </a:xfrm>
          <a:prstGeom prst="rect">
            <a:avLst/>
          </a:prstGeom>
          <a:solidFill>
            <a:srgbClr val="FFFFFF">
              <a:alpha val="4000"/>
            </a:srgbClr>
          </a:solidFill>
          <a:ln/>
        </p:spPr>
      </p:sp>
      <p:sp>
        <p:nvSpPr>
          <p:cNvPr id="6" name="Text 3"/>
          <p:cNvSpPr/>
          <p:nvPr/>
        </p:nvSpPr>
        <p:spPr>
          <a:xfrm>
            <a:off x="1028224" y="2068473"/>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CRUD Operation</a:t>
            </a:r>
            <a:endParaRPr lang="en-US" sz="1750" dirty="0"/>
          </a:p>
        </p:txBody>
      </p:sp>
      <p:sp>
        <p:nvSpPr>
          <p:cNvPr id="7" name="Text 4"/>
          <p:cNvSpPr/>
          <p:nvPr/>
        </p:nvSpPr>
        <p:spPr>
          <a:xfrm>
            <a:off x="4802624" y="2068473"/>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Description</a:t>
            </a:r>
            <a:endParaRPr lang="en-US" sz="1750" dirty="0"/>
          </a:p>
        </p:txBody>
      </p:sp>
      <p:sp>
        <p:nvSpPr>
          <p:cNvPr id="8" name="Shape 5"/>
          <p:cNvSpPr/>
          <p:nvPr/>
        </p:nvSpPr>
        <p:spPr>
          <a:xfrm>
            <a:off x="801410" y="2575084"/>
            <a:ext cx="7541181" cy="1376124"/>
          </a:xfrm>
          <a:prstGeom prst="rect">
            <a:avLst/>
          </a:prstGeom>
          <a:solidFill>
            <a:srgbClr val="000000">
              <a:alpha val="4000"/>
            </a:srgbClr>
          </a:solidFill>
          <a:ln/>
        </p:spPr>
      </p:sp>
      <p:sp>
        <p:nvSpPr>
          <p:cNvPr id="9" name="Text 6"/>
          <p:cNvSpPr/>
          <p:nvPr/>
        </p:nvSpPr>
        <p:spPr>
          <a:xfrm>
            <a:off x="1028224" y="2718792"/>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Create</a:t>
            </a:r>
            <a:endParaRPr lang="en-US" sz="1750" dirty="0"/>
          </a:p>
        </p:txBody>
      </p:sp>
      <p:sp>
        <p:nvSpPr>
          <p:cNvPr id="10" name="Text 7"/>
          <p:cNvSpPr/>
          <p:nvPr/>
        </p:nvSpPr>
        <p:spPr>
          <a:xfrm>
            <a:off x="4802624" y="2718792"/>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Add new schedule entries (projects, timelines, tasks, milestones)</a:t>
            </a:r>
            <a:endParaRPr lang="en-US" sz="1750" dirty="0"/>
          </a:p>
        </p:txBody>
      </p:sp>
      <p:sp>
        <p:nvSpPr>
          <p:cNvPr id="11" name="Shape 8"/>
          <p:cNvSpPr/>
          <p:nvPr/>
        </p:nvSpPr>
        <p:spPr>
          <a:xfrm>
            <a:off x="801410" y="3951208"/>
            <a:ext cx="7541181" cy="1013222"/>
          </a:xfrm>
          <a:prstGeom prst="rect">
            <a:avLst/>
          </a:prstGeom>
          <a:solidFill>
            <a:srgbClr val="FFFFFF">
              <a:alpha val="4000"/>
            </a:srgbClr>
          </a:solidFill>
          <a:ln/>
        </p:spPr>
      </p:sp>
      <p:sp>
        <p:nvSpPr>
          <p:cNvPr id="12" name="Text 9"/>
          <p:cNvSpPr/>
          <p:nvPr/>
        </p:nvSpPr>
        <p:spPr>
          <a:xfrm>
            <a:off x="1028224" y="409491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Read</a:t>
            </a:r>
            <a:endParaRPr lang="en-US" sz="1750" dirty="0"/>
          </a:p>
        </p:txBody>
      </p:sp>
      <p:sp>
        <p:nvSpPr>
          <p:cNvPr id="13" name="Text 10"/>
          <p:cNvSpPr/>
          <p:nvPr/>
        </p:nvSpPr>
        <p:spPr>
          <a:xfrm>
            <a:off x="4802624" y="4094917"/>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Retrieve schedule information for viewing or analysis</a:t>
            </a:r>
            <a:endParaRPr lang="en-US" sz="1750" dirty="0"/>
          </a:p>
        </p:txBody>
      </p:sp>
      <p:sp>
        <p:nvSpPr>
          <p:cNvPr id="14" name="Shape 11"/>
          <p:cNvSpPr/>
          <p:nvPr/>
        </p:nvSpPr>
        <p:spPr>
          <a:xfrm>
            <a:off x="801410" y="4964430"/>
            <a:ext cx="7541181" cy="1376124"/>
          </a:xfrm>
          <a:prstGeom prst="rect">
            <a:avLst/>
          </a:prstGeom>
          <a:solidFill>
            <a:srgbClr val="000000">
              <a:alpha val="4000"/>
            </a:srgbClr>
          </a:solidFill>
          <a:ln/>
        </p:spPr>
      </p:sp>
      <p:sp>
        <p:nvSpPr>
          <p:cNvPr id="15" name="Text 12"/>
          <p:cNvSpPr/>
          <p:nvPr/>
        </p:nvSpPr>
        <p:spPr>
          <a:xfrm>
            <a:off x="1028224" y="510813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Update</a:t>
            </a:r>
            <a:endParaRPr lang="en-US" sz="1750" dirty="0"/>
          </a:p>
        </p:txBody>
      </p:sp>
      <p:sp>
        <p:nvSpPr>
          <p:cNvPr id="16" name="Text 13"/>
          <p:cNvSpPr/>
          <p:nvPr/>
        </p:nvSpPr>
        <p:spPr>
          <a:xfrm>
            <a:off x="4802624" y="5108138"/>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Modify existing schedule entries based on project progress or changes</a:t>
            </a:r>
            <a:endParaRPr lang="en-US" sz="1750" dirty="0"/>
          </a:p>
        </p:txBody>
      </p:sp>
      <p:sp>
        <p:nvSpPr>
          <p:cNvPr id="17" name="Shape 14"/>
          <p:cNvSpPr/>
          <p:nvPr/>
        </p:nvSpPr>
        <p:spPr>
          <a:xfrm>
            <a:off x="801410" y="6340554"/>
            <a:ext cx="7541181" cy="1013222"/>
          </a:xfrm>
          <a:prstGeom prst="rect">
            <a:avLst/>
          </a:prstGeom>
          <a:solidFill>
            <a:srgbClr val="FFFFFF">
              <a:alpha val="4000"/>
            </a:srgbClr>
          </a:solidFill>
          <a:ln/>
        </p:spPr>
      </p:sp>
      <p:sp>
        <p:nvSpPr>
          <p:cNvPr id="18" name="Text 15"/>
          <p:cNvSpPr/>
          <p:nvPr/>
        </p:nvSpPr>
        <p:spPr>
          <a:xfrm>
            <a:off x="1028224" y="6484263"/>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Delete</a:t>
            </a:r>
            <a:endParaRPr lang="en-US" sz="1750" dirty="0"/>
          </a:p>
        </p:txBody>
      </p:sp>
      <p:sp>
        <p:nvSpPr>
          <p:cNvPr id="19" name="Text 16"/>
          <p:cNvSpPr/>
          <p:nvPr/>
        </p:nvSpPr>
        <p:spPr>
          <a:xfrm>
            <a:off x="4802624" y="6484263"/>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Remove outdated or unnecessary schedule entries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337673"/>
            <a:ext cx="4919305" cy="3554254"/>
          </a:xfrm>
          <a:prstGeom prst="rect">
            <a:avLst/>
          </a:prstGeom>
        </p:spPr>
      </p:pic>
      <p:sp>
        <p:nvSpPr>
          <p:cNvPr id="4" name="Text 0"/>
          <p:cNvSpPr/>
          <p:nvPr/>
        </p:nvSpPr>
        <p:spPr>
          <a:xfrm>
            <a:off x="6280190" y="2683073"/>
            <a:ext cx="7090648"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Address Problem Statement</a:t>
            </a:r>
            <a:endParaRPr lang="en-US" sz="4450" dirty="0"/>
          </a:p>
        </p:txBody>
      </p:sp>
      <p:sp>
        <p:nvSpPr>
          <p:cNvPr id="5" name="Text 1"/>
          <p:cNvSpPr/>
          <p:nvPr/>
        </p:nvSpPr>
        <p:spPr>
          <a:xfrm>
            <a:off x="62801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Project Scheduling Assistant POC addresses the need for a tool to effectively manage project schedules. By providing capabilities for creating, updating, and deleting schedules, the POC enables users to track progress, identify critical paths, and adapt to changing project dynamics.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BA5ED8-A218-6D3B-2EEC-E414FBD0F2DD}"/>
              </a:ext>
            </a:extLst>
          </p:cNvPr>
          <p:cNvSpPr txBox="1"/>
          <p:nvPr/>
        </p:nvSpPr>
        <p:spPr>
          <a:xfrm>
            <a:off x="376519" y="193638"/>
            <a:ext cx="13739532" cy="7848302"/>
          </a:xfrm>
          <a:prstGeom prst="rect">
            <a:avLst/>
          </a:prstGeom>
          <a:noFill/>
        </p:spPr>
        <p:txBody>
          <a:bodyPr wrap="square" rtlCol="0">
            <a:spAutoFit/>
          </a:bodyPr>
          <a:lstStyle/>
          <a:p>
            <a:r>
              <a:rPr lang="en-GB" sz="4800" u="sng" dirty="0"/>
              <a:t>Algorithm</a:t>
            </a:r>
            <a:r>
              <a:rPr lang="en-GB" sz="4800" dirty="0"/>
              <a:t> </a:t>
            </a:r>
          </a:p>
          <a:p>
            <a:pPr marL="285750" indent="-285750">
              <a:buFont typeface="Arial" panose="020B0604020202020204" pitchFamily="34" charset="0"/>
              <a:buChar char="•"/>
            </a:pPr>
            <a:r>
              <a:rPr lang="en-GB" sz="2400" dirty="0"/>
              <a:t>Start</a:t>
            </a:r>
          </a:p>
          <a:p>
            <a:r>
              <a:rPr lang="en-GB" sz="2400" dirty="0"/>
              <a:t>Initialize Project Scheduler</a:t>
            </a:r>
          </a:p>
          <a:p>
            <a:r>
              <a:rPr lang="en-GB" sz="2400" dirty="0"/>
              <a:t>User selects action:</a:t>
            </a:r>
          </a:p>
          <a:p>
            <a:pPr marL="285750" indent="-285750">
              <a:buFont typeface="Arial" panose="020B0604020202020204" pitchFamily="34" charset="0"/>
              <a:buChar char="•"/>
            </a:pPr>
            <a:r>
              <a:rPr lang="en-GB" sz="2400" dirty="0"/>
              <a:t>Create Timeline</a:t>
            </a:r>
          </a:p>
          <a:p>
            <a:r>
              <a:rPr lang="en-GB" sz="2400" dirty="0"/>
              <a:t>Input: Timeline ID</a:t>
            </a:r>
          </a:p>
          <a:p>
            <a:r>
              <a:rPr lang="en-GB" sz="2400" dirty="0"/>
              <a:t>Output: New ProjectTimeline created</a:t>
            </a:r>
          </a:p>
          <a:p>
            <a:pPr marL="285750" indent="-285750">
              <a:buFont typeface="Arial" panose="020B0604020202020204" pitchFamily="34" charset="0"/>
              <a:buChar char="•"/>
            </a:pPr>
            <a:r>
              <a:rPr lang="en-GB" sz="2400" dirty="0"/>
              <a:t>Add Schedule</a:t>
            </a:r>
          </a:p>
          <a:p>
            <a:r>
              <a:rPr lang="en-GB" sz="2400" dirty="0"/>
              <a:t>Input: Schedule Details</a:t>
            </a:r>
          </a:p>
          <a:p>
            <a:r>
              <a:rPr lang="en-GB" sz="2400" dirty="0"/>
              <a:t>Output: Schedule added to ProjectTimeline</a:t>
            </a:r>
          </a:p>
          <a:p>
            <a:pPr marL="285750" indent="-285750">
              <a:buFont typeface="Arial" panose="020B0604020202020204" pitchFamily="34" charset="0"/>
              <a:buChar char="•"/>
            </a:pPr>
            <a:r>
              <a:rPr lang="en-GB" sz="2400" dirty="0"/>
              <a:t>Adjust Schedule</a:t>
            </a:r>
          </a:p>
          <a:p>
            <a:r>
              <a:rPr lang="en-GB" sz="2400" dirty="0"/>
              <a:t>Input: Schedule ID, New Dates</a:t>
            </a:r>
          </a:p>
          <a:p>
            <a:r>
              <a:rPr lang="en-GB" sz="2400" dirty="0"/>
              <a:t>Output: Schedule adjusted based on dependencies</a:t>
            </a:r>
          </a:p>
          <a:p>
            <a:pPr marL="285750" indent="-285750">
              <a:buFont typeface="Arial" panose="020B0604020202020204" pitchFamily="34" charset="0"/>
              <a:buChar char="•"/>
            </a:pPr>
            <a:r>
              <a:rPr lang="en-GB" sz="2400" dirty="0"/>
              <a:t>View Schedule</a:t>
            </a:r>
          </a:p>
          <a:p>
            <a:r>
              <a:rPr lang="en-GB" sz="2400" dirty="0"/>
              <a:t>Input: Schedule ID</a:t>
            </a:r>
          </a:p>
          <a:p>
            <a:r>
              <a:rPr lang="en-GB" sz="2400" dirty="0"/>
              <a:t>Output: Display schedule details</a:t>
            </a:r>
          </a:p>
          <a:p>
            <a:pPr marL="285750" indent="-285750">
              <a:buFont typeface="Arial" panose="020B0604020202020204" pitchFamily="34" charset="0"/>
              <a:buChar char="•"/>
            </a:pPr>
            <a:r>
              <a:rPr lang="en-GB" sz="2400" dirty="0"/>
              <a:t>Delete Schedule</a:t>
            </a:r>
          </a:p>
          <a:p>
            <a:r>
              <a:rPr lang="en-GB" sz="2400" dirty="0"/>
              <a:t>Input: Schedule ID</a:t>
            </a:r>
          </a:p>
          <a:p>
            <a:r>
              <a:rPr lang="en-GB" sz="2400" dirty="0"/>
              <a:t>Output: Schedule removed</a:t>
            </a:r>
          </a:p>
          <a:p>
            <a:pPr marL="285750" indent="-285750">
              <a:buFont typeface="Arial" panose="020B0604020202020204" pitchFamily="34" charset="0"/>
              <a:buChar char="•"/>
            </a:pPr>
            <a:r>
              <a:rPr lang="en-GB" sz="2400" dirty="0"/>
              <a:t>Repeat or End</a:t>
            </a:r>
            <a:endParaRPr lang="en-IN" sz="2400" dirty="0"/>
          </a:p>
        </p:txBody>
      </p:sp>
    </p:spTree>
    <p:extLst>
      <p:ext uri="{BB962C8B-B14F-4D97-AF65-F5344CB8AC3E}">
        <p14:creationId xmlns:p14="http://schemas.microsoft.com/office/powerpoint/2010/main" val="77032400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317</TotalTime>
  <Words>692</Words>
  <Application>Microsoft Office PowerPoint</Application>
  <PresentationFormat>Custom</PresentationFormat>
  <Paragraphs>201</Paragraphs>
  <Slides>17</Slides>
  <Notes>8</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shaguftha nikhar</cp:lastModifiedBy>
  <cp:revision>11</cp:revision>
  <dcterms:created xsi:type="dcterms:W3CDTF">2024-09-26T04:39:52Z</dcterms:created>
  <dcterms:modified xsi:type="dcterms:W3CDTF">2024-09-29T08:29:03Z</dcterms:modified>
</cp:coreProperties>
</file>